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6" r:id="rId1"/>
  </p:sldMasterIdLst>
  <p:sldIdLst>
    <p:sldId id="256" r:id="rId2"/>
    <p:sldId id="259" r:id="rId3"/>
    <p:sldId id="258" r:id="rId4"/>
    <p:sldId id="293" r:id="rId5"/>
    <p:sldId id="294" r:id="rId6"/>
    <p:sldId id="295" r:id="rId7"/>
    <p:sldId id="292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6" r:id="rId41"/>
    <p:sldId id="297" r:id="rId42"/>
    <p:sldId id="299" r:id="rId43"/>
    <p:sldId id="300" r:id="rId44"/>
    <p:sldId id="301" r:id="rId45"/>
    <p:sldId id="302" r:id="rId46"/>
    <p:sldId id="303" r:id="rId47"/>
    <p:sldId id="298" r:id="rId48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697D214-59CB-4804-BBC7-210437312552}" type="datetimeFigureOut">
              <a:rPr lang="ro-RO" smtClean="0"/>
              <a:t>11.08.2022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83DE11F-5D59-4DCC-8B71-E0353EBFB784}" type="slidenum">
              <a:rPr lang="ro-RO" smtClean="0"/>
              <a:t>‹N°›</a:t>
            </a:fld>
            <a:endParaRPr lang="ro-RO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2000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D214-59CB-4804-BBC7-210437312552}" type="datetimeFigureOut">
              <a:rPr lang="ro-RO" smtClean="0"/>
              <a:t>11.08.2022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E11F-5D59-4DCC-8B71-E0353EBFB784}" type="slidenum">
              <a:rPr lang="ro-RO" smtClean="0"/>
              <a:t>‹N°›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8954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D214-59CB-4804-BBC7-210437312552}" type="datetimeFigureOut">
              <a:rPr lang="ro-RO" smtClean="0"/>
              <a:t>11.08.2022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E11F-5D59-4DCC-8B71-E0353EBFB784}" type="slidenum">
              <a:rPr lang="ro-RO" smtClean="0"/>
              <a:t>‹N°›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1540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D214-59CB-4804-BBC7-210437312552}" type="datetimeFigureOut">
              <a:rPr lang="ro-RO" smtClean="0"/>
              <a:t>11.08.2022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E11F-5D59-4DCC-8B71-E0353EBFB784}" type="slidenum">
              <a:rPr lang="ro-RO" smtClean="0"/>
              <a:t>‹N°›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3863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697D214-59CB-4804-BBC7-210437312552}" type="datetimeFigureOut">
              <a:rPr lang="ro-RO" smtClean="0"/>
              <a:t>11.08.2022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83DE11F-5D59-4DCC-8B71-E0353EBFB784}" type="slidenum">
              <a:rPr lang="ro-RO" smtClean="0"/>
              <a:t>‹N°›</a:t>
            </a:fld>
            <a:endParaRPr lang="ro-RO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49110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D214-59CB-4804-BBC7-210437312552}" type="datetimeFigureOut">
              <a:rPr lang="ro-RO" smtClean="0"/>
              <a:t>11.08.2022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E11F-5D59-4DCC-8B71-E0353EBFB784}" type="slidenum">
              <a:rPr lang="ro-RO" smtClean="0"/>
              <a:t>‹N°›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500657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D214-59CB-4804-BBC7-210437312552}" type="datetimeFigureOut">
              <a:rPr lang="ro-RO" smtClean="0"/>
              <a:t>11.08.2022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E11F-5D59-4DCC-8B71-E0353EBFB784}" type="slidenum">
              <a:rPr lang="ro-RO" smtClean="0"/>
              <a:t>‹N°›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2187700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D214-59CB-4804-BBC7-210437312552}" type="datetimeFigureOut">
              <a:rPr lang="ro-RO" smtClean="0"/>
              <a:t>11.08.2022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E11F-5D59-4DCC-8B71-E0353EBFB784}" type="slidenum">
              <a:rPr lang="ro-RO" smtClean="0"/>
              <a:t>‹N°›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58584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D214-59CB-4804-BBC7-210437312552}" type="datetimeFigureOut">
              <a:rPr lang="ro-RO" smtClean="0"/>
              <a:t>11.08.2022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DE11F-5D59-4DCC-8B71-E0353EBFB784}" type="slidenum">
              <a:rPr lang="ro-RO" smtClean="0"/>
              <a:t>‹N°›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8590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697D214-59CB-4804-BBC7-210437312552}" type="datetimeFigureOut">
              <a:rPr lang="ro-RO" smtClean="0"/>
              <a:t>11.08.2022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83DE11F-5D59-4DCC-8B71-E0353EBFB784}" type="slidenum">
              <a:rPr lang="ro-RO" smtClean="0"/>
              <a:t>‹N°›</a:t>
            </a:fld>
            <a:endParaRPr lang="ro-RO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85558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697D214-59CB-4804-BBC7-210437312552}" type="datetimeFigureOut">
              <a:rPr lang="ro-RO" smtClean="0"/>
              <a:t>11.08.2022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83DE11F-5D59-4DCC-8B71-E0353EBFB784}" type="slidenum">
              <a:rPr lang="ro-RO" smtClean="0"/>
              <a:t>‹N°›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9784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697D214-59CB-4804-BBC7-210437312552}" type="datetimeFigureOut">
              <a:rPr lang="ro-RO" smtClean="0"/>
              <a:t>11.08.2022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83DE11F-5D59-4DCC-8B71-E0353EBFB784}" type="slidenum">
              <a:rPr lang="ro-RO" smtClean="0"/>
              <a:t>‹N°›</a:t>
            </a:fld>
            <a:endParaRPr lang="ro-RO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776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64222" y="2836627"/>
            <a:ext cx="6322828" cy="457200"/>
          </a:xfrm>
        </p:spPr>
        <p:txBody>
          <a:bodyPr>
            <a:noAutofit/>
          </a:bodyPr>
          <a:lstStyle/>
          <a:p>
            <a:r>
              <a:rPr lang="fr-BE" sz="4000" dirty="0" err="1" smtClean="0">
                <a:latin typeface="Harrington" panose="04040505050A02020702" pitchFamily="82" charset="0"/>
              </a:rPr>
              <a:t>Regenerarea</a:t>
            </a:r>
            <a:r>
              <a:rPr lang="fr-BE" sz="4000" dirty="0" smtClean="0">
                <a:latin typeface="Harrington" panose="04040505050A02020702" pitchFamily="82" charset="0"/>
              </a:rPr>
              <a:t> </a:t>
            </a:r>
          </a:p>
          <a:p>
            <a:r>
              <a:rPr lang="fr-BE" sz="4000" dirty="0" err="1" smtClean="0">
                <a:latin typeface="Harrington" panose="04040505050A02020702" pitchFamily="82" charset="0"/>
              </a:rPr>
              <a:t>dintilor</a:t>
            </a:r>
            <a:endParaRPr lang="ro-RO" sz="4000" dirty="0">
              <a:latin typeface="Harrington" panose="04040505050A02020702" pitchFamily="82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397" y="360494"/>
            <a:ext cx="3857143" cy="586666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4138"/>
            <a:ext cx="3571875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4042" y="1690688"/>
            <a:ext cx="3015469" cy="43513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91959" y="298919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dirty="0"/>
              <a:t>10 – vase venoase 319 681 214 784</a:t>
            </a:r>
          </a:p>
          <a:p>
            <a:r>
              <a:rPr lang="ro-RO" dirty="0"/>
              <a:t>11 – сement de rădăcină 698 541 349 172</a:t>
            </a:r>
          </a:p>
          <a:p>
            <a:r>
              <a:rPr lang="ro-RO" dirty="0"/>
              <a:t>12 – canalul rădăcinii dintelui 894 160 498 497</a:t>
            </a:r>
          </a:p>
          <a:p>
            <a:r>
              <a:rPr lang="ro-RO" dirty="0"/>
              <a:t>13 – foramen apical 485 694 319 718</a:t>
            </a:r>
          </a:p>
          <a:p>
            <a:r>
              <a:rPr lang="ro-RO" dirty="0"/>
              <a:t>14 – osul maxilarului 318 549 468 019</a:t>
            </a:r>
          </a:p>
          <a:p>
            <a:r>
              <a:rPr lang="ro-RO" dirty="0"/>
              <a:t>15 – fascicul neurovascular principal 589 314 694 817</a:t>
            </a:r>
          </a:p>
        </p:txBody>
      </p:sp>
    </p:spTree>
    <p:extLst>
      <p:ext uri="{BB962C8B-B14F-4D97-AF65-F5344CB8AC3E}">
        <p14:creationId xmlns:p14="http://schemas.microsoft.com/office/powerpoint/2010/main" val="33609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2642" y="1825625"/>
            <a:ext cx="5641157" cy="4351338"/>
          </a:xfrm>
        </p:spPr>
        <p:txBody>
          <a:bodyPr>
            <a:normAutofit fontScale="85000" lnSpcReduction="20000"/>
          </a:bodyPr>
          <a:lstStyle/>
          <a:p>
            <a:r>
              <a:rPr lang="ro-RO" dirty="0" smtClean="0"/>
              <a:t>Fig. 28 Structura segmentului dentoalveolar:</a:t>
            </a:r>
          </a:p>
          <a:p>
            <a:r>
              <a:rPr lang="ro-RO" dirty="0" smtClean="0"/>
              <a:t>1 – fibre dento-gingivale 461 519 819 479</a:t>
            </a:r>
          </a:p>
          <a:p>
            <a:r>
              <a:rPr lang="ro-RO" dirty="0" smtClean="0"/>
              <a:t>2 – peretele alveolelor 584 216 319 481</a:t>
            </a:r>
          </a:p>
          <a:p>
            <a:r>
              <a:rPr lang="ro-RO" dirty="0" smtClean="0"/>
              <a:t>3 – fibre dento-alveolare 584 167 219 491</a:t>
            </a:r>
          </a:p>
          <a:p>
            <a:r>
              <a:rPr lang="ro-RO" dirty="0" smtClean="0"/>
              <a:t>4 – ramura alveolo-gingival 479 581 316 594</a:t>
            </a:r>
          </a:p>
          <a:p>
            <a:r>
              <a:rPr lang="ro-RO" dirty="0" smtClean="0"/>
              <a:t>5 – vase parodontale 891 478 219 641</a:t>
            </a:r>
          </a:p>
          <a:p>
            <a:r>
              <a:rPr lang="ro-RO" dirty="0" smtClean="0"/>
              <a:t>6 – artera și venele maxilarului 984 517 219 648</a:t>
            </a:r>
          </a:p>
          <a:p>
            <a:r>
              <a:rPr lang="ro-RO" dirty="0" smtClean="0"/>
              <a:t>7 – ramura dentară a nervului 794 281 298 641</a:t>
            </a:r>
          </a:p>
          <a:p>
            <a:r>
              <a:rPr lang="ro-RO" dirty="0" smtClean="0"/>
              <a:t>8 – fundul alveolei 514 368 791 498</a:t>
            </a:r>
          </a:p>
          <a:p>
            <a:r>
              <a:rPr lang="ro-RO" dirty="0" smtClean="0"/>
              <a:t>9 – rădăcină dentară 368 549 188 794</a:t>
            </a:r>
          </a:p>
          <a:p>
            <a:r>
              <a:rPr lang="ro-RO" dirty="0" smtClean="0"/>
              <a:t>10 – colul dintelui 364 891 219 491</a:t>
            </a:r>
          </a:p>
          <a:p>
            <a:r>
              <a:rPr lang="ro-RO" dirty="0" smtClean="0"/>
              <a:t>11 – coroana dintelui 319 594 938 716</a:t>
            </a:r>
          </a:p>
          <a:p>
            <a:r>
              <a:rPr lang="ro-RO" dirty="0" smtClean="0"/>
              <a:t>12 – fibre interdentare (interrădăcină) 314 548 914 28</a:t>
            </a:r>
            <a:endParaRPr lang="ro-RO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400" y="1027906"/>
            <a:ext cx="391477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3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40924" y="1376314"/>
            <a:ext cx="5806912" cy="5722070"/>
          </a:xfrm>
        </p:spPr>
        <p:txBody>
          <a:bodyPr>
            <a:normAutofit fontScale="77500" lnSpcReduction="20000"/>
          </a:bodyPr>
          <a:lstStyle/>
          <a:p>
            <a:r>
              <a:rPr lang="ro-RO" dirty="0" smtClean="0"/>
              <a:t>Fig. 29 Dinții maxilarului superior și inferior, permanenți (dreapta)</a:t>
            </a:r>
          </a:p>
          <a:p>
            <a:r>
              <a:rPr lang="ro-RO" dirty="0" smtClean="0"/>
              <a:t>594 819 498 716:</a:t>
            </a:r>
          </a:p>
          <a:p>
            <a:r>
              <a:rPr lang="ro-RO" dirty="0" smtClean="0"/>
              <a:t>1 – molari superiori (de la stânga la dreapta) 648 517 216 318</a:t>
            </a:r>
          </a:p>
          <a:p>
            <a:r>
              <a:rPr lang="ro-RO" dirty="0" smtClean="0"/>
              <a:t>- dinte molar mare superior (molar) III 498 516 318 914</a:t>
            </a:r>
          </a:p>
          <a:p>
            <a:r>
              <a:rPr lang="ro-RO" dirty="0" smtClean="0"/>
              <a:t>- dinte molar mare superior (molar) II 548 491 478 694</a:t>
            </a:r>
          </a:p>
          <a:p>
            <a:r>
              <a:rPr lang="ro-RO" dirty="0" smtClean="0"/>
              <a:t>- dinte molar mare superior (molar) I 369 481 319 478</a:t>
            </a:r>
          </a:p>
          <a:p>
            <a:r>
              <a:rPr lang="ro-RO" dirty="0" smtClean="0"/>
              <a:t>2 – eminențe alveolare ale maxilarului superior 594 318 498 614</a:t>
            </a:r>
          </a:p>
          <a:p>
            <a:r>
              <a:rPr lang="ro-RO" dirty="0" smtClean="0"/>
              <a:t>3 – molari mici superiori (de la stânga la dreapta) 694 317 219 498</a:t>
            </a:r>
          </a:p>
          <a:p>
            <a:r>
              <a:rPr lang="ro-RO" dirty="0" smtClean="0"/>
              <a:t>- dinte molar mic superior (premolar) II 378 498 514 916</a:t>
            </a:r>
          </a:p>
          <a:p>
            <a:r>
              <a:rPr lang="ro-RO" dirty="0" smtClean="0"/>
              <a:t>- dinte molar mic superior (premolar) I 614 218 598 781</a:t>
            </a:r>
          </a:p>
          <a:p>
            <a:r>
              <a:rPr lang="ro-RO" dirty="0" smtClean="0"/>
              <a:t>4 – apendicele alveolar al maxilarului superior 986 149 318 518</a:t>
            </a:r>
          </a:p>
          <a:p>
            <a:r>
              <a:rPr lang="ro-RO" dirty="0" smtClean="0"/>
              <a:t>5 – canin superior 471 891 016 498</a:t>
            </a:r>
          </a:p>
          <a:p>
            <a:r>
              <a:rPr lang="ro-RO" dirty="0" smtClean="0"/>
              <a:t>6 – incisivi superiori (de la stânga la dreapta) 519 671 918 549</a:t>
            </a:r>
          </a:p>
          <a:p>
            <a:r>
              <a:rPr lang="ro-RO" dirty="0" smtClean="0"/>
              <a:t>- incisiv lateral 549 691 718 548</a:t>
            </a:r>
          </a:p>
          <a:p>
            <a:r>
              <a:rPr lang="ro-RO" dirty="0" smtClean="0"/>
              <a:t>- incisiv medial 914 501 604 98</a:t>
            </a:r>
            <a:endParaRPr lang="ro-RO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302" y="842078"/>
            <a:ext cx="3190875" cy="534352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6824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740" y="1194029"/>
            <a:ext cx="2598392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76800" y="1938537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dirty="0" smtClean="0"/>
              <a:t>7 – partea alveolară a maxilarului inferior 519 317 218 498</a:t>
            </a:r>
          </a:p>
          <a:p>
            <a:r>
              <a:rPr lang="ro-RO" dirty="0" smtClean="0"/>
              <a:t>8 – incisiv medial inferior 584 716 914 219</a:t>
            </a:r>
          </a:p>
          <a:p>
            <a:r>
              <a:rPr lang="ro-RO" dirty="0" smtClean="0"/>
              <a:t>9 – incisiv lateral inferior 989 718 514 601</a:t>
            </a:r>
          </a:p>
          <a:p>
            <a:r>
              <a:rPr lang="ro-RO" dirty="0" smtClean="0"/>
              <a:t>10 – canin inferior 589 318 499 164</a:t>
            </a:r>
          </a:p>
          <a:p>
            <a:r>
              <a:rPr lang="ro-RO" dirty="0" smtClean="0"/>
              <a:t>11 – dinte molar mic inferior (premolar) I 518 016 949 148</a:t>
            </a:r>
          </a:p>
          <a:p>
            <a:r>
              <a:rPr lang="ro-RO" dirty="0" smtClean="0"/>
              <a:t>12 – dinte molar mic inferior (premolar) II 514 817 316 498</a:t>
            </a:r>
          </a:p>
          <a:p>
            <a:r>
              <a:rPr lang="ro-RO" dirty="0" smtClean="0"/>
              <a:t>13 – dinte molar mare inferior (molar) I 518 495 319 816</a:t>
            </a:r>
          </a:p>
          <a:p>
            <a:r>
              <a:rPr lang="ro-RO" dirty="0" smtClean="0"/>
              <a:t>14 – dinte molar mare inferior (molar) II 519 814 317 984</a:t>
            </a:r>
          </a:p>
          <a:p>
            <a:r>
              <a:rPr lang="ro-RO" dirty="0" smtClean="0"/>
              <a:t>15 – dinte molar mare inferior (molar) III 541 219 016 898</a:t>
            </a:r>
          </a:p>
          <a:p>
            <a:r>
              <a:rPr lang="ro-RO" dirty="0" smtClean="0"/>
              <a:t>16 – maxilarul inferior 514 712 814 312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9515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0173" y="2040639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dirty="0" smtClean="0"/>
              <a:t>Fig. 30 Incisiv superior medial (dreapta) 914 501 604 981:</a:t>
            </a:r>
          </a:p>
          <a:p>
            <a:r>
              <a:rPr lang="ro-RO" dirty="0" smtClean="0"/>
              <a:t>1 – suprafata vestibulara 514 568 219 317</a:t>
            </a:r>
          </a:p>
          <a:p>
            <a:r>
              <a:rPr lang="ro-RO" dirty="0" smtClean="0"/>
              <a:t>2 – suprafata meziala 314 894 319 892</a:t>
            </a:r>
          </a:p>
          <a:p>
            <a:r>
              <a:rPr lang="ro-RO" dirty="0" smtClean="0"/>
              <a:t>3 – suprafata linguala 598 471 219 648</a:t>
            </a:r>
          </a:p>
          <a:p>
            <a:r>
              <a:rPr lang="ro-RO" dirty="0" smtClean="0"/>
              <a:t>4 – vedere internă a dintelui în vestibulo-lingual</a:t>
            </a:r>
          </a:p>
          <a:p>
            <a:r>
              <a:rPr lang="ro-RO" dirty="0" smtClean="0"/>
              <a:t>avion 914 818 016 594</a:t>
            </a:r>
          </a:p>
          <a:p>
            <a:r>
              <a:rPr lang="ro-RO" dirty="0" smtClean="0"/>
              <a:t>5 – vedere internă a dintelui în plan medio-distal</a:t>
            </a:r>
          </a:p>
          <a:p>
            <a:r>
              <a:rPr lang="ro-RO" dirty="0" smtClean="0"/>
              <a:t>317 648 519 819</a:t>
            </a:r>
          </a:p>
          <a:p>
            <a:r>
              <a:rPr lang="ro-RO" dirty="0" smtClean="0"/>
              <a:t>6 – suprafata de taiere 498 317 219 491</a:t>
            </a:r>
          </a:p>
          <a:p>
            <a:r>
              <a:rPr lang="ro-RO" dirty="0" smtClean="0"/>
              <a:t>7 – canalul rădăcinii dintelui 584 641 718 547</a:t>
            </a:r>
          </a:p>
          <a:p>
            <a:r>
              <a:rPr lang="ro-RO" dirty="0" smtClean="0"/>
              <a:t>8 – pulpă de rădăcină 910 849 189 647</a:t>
            </a:r>
          </a:p>
          <a:p>
            <a:r>
              <a:rPr lang="ro-RO" dirty="0" smtClean="0"/>
              <a:t>9 – pulpa coroanei 319 648 519 987</a:t>
            </a:r>
            <a:endParaRPr lang="ro-RO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628" y="2437772"/>
            <a:ext cx="4769230" cy="225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8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6095" y="2375712"/>
            <a:ext cx="4248150" cy="20097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0" y="1770877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dirty="0" smtClean="0"/>
              <a:t>Fig. 31 Incisiv superior lateral (dreapta)</a:t>
            </a:r>
          </a:p>
          <a:p>
            <a:r>
              <a:rPr lang="ro-RO" dirty="0" smtClean="0"/>
              <a:t>549 691 718 548:</a:t>
            </a:r>
          </a:p>
          <a:p>
            <a:r>
              <a:rPr lang="ro-RO" dirty="0" smtClean="0"/>
              <a:t>1 – suprafata vestibulara 514 916 917 518</a:t>
            </a:r>
          </a:p>
          <a:p>
            <a:r>
              <a:rPr lang="ro-RO" dirty="0" smtClean="0"/>
              <a:t>2 – suprafata meziala 498 614 819 594</a:t>
            </a:r>
          </a:p>
          <a:p>
            <a:r>
              <a:rPr lang="ro-RO" dirty="0" smtClean="0"/>
              <a:t>3 – suprafata linguala 718 594 319 681</a:t>
            </a:r>
          </a:p>
          <a:p>
            <a:r>
              <a:rPr lang="ro-RO" dirty="0" smtClean="0"/>
              <a:t>4 – vedere internă a dintelui în vestibulo-lingual</a:t>
            </a:r>
          </a:p>
          <a:p>
            <a:r>
              <a:rPr lang="ro-RO" dirty="0" smtClean="0"/>
              <a:t>avion 594 716 918 916</a:t>
            </a:r>
          </a:p>
          <a:p>
            <a:r>
              <a:rPr lang="ro-RO" dirty="0" smtClean="0"/>
              <a:t>5 – vedere internă a dintelui în medio-distal</a:t>
            </a:r>
          </a:p>
          <a:p>
            <a:r>
              <a:rPr lang="ro-RO" dirty="0" smtClean="0"/>
              <a:t>avion 549 817 394 617</a:t>
            </a:r>
          </a:p>
          <a:p>
            <a:r>
              <a:rPr lang="ro-RO" dirty="0" smtClean="0"/>
              <a:t>6 – suprafata de taiere 581 349 619 817</a:t>
            </a:r>
          </a:p>
          <a:p>
            <a:r>
              <a:rPr lang="ro-RO" dirty="0" smtClean="0"/>
              <a:t>7 – canalul rădăcinii dintelui 398 641 594 818</a:t>
            </a:r>
          </a:p>
          <a:p>
            <a:r>
              <a:rPr lang="ro-RO" dirty="0" smtClean="0"/>
              <a:t>8 – pulpa rădăcinii 318 691 219 348</a:t>
            </a:r>
          </a:p>
          <a:p>
            <a:r>
              <a:rPr lang="ro-RO" dirty="0" smtClean="0"/>
              <a:t>9 – pulpa coroanei 819 601 698 149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02073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163190" y="1918803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dirty="0" smtClean="0"/>
              <a:t>Fig. 32 Incisiv inferior medial (dreapta) 584 716 914 219:</a:t>
            </a:r>
          </a:p>
          <a:p>
            <a:r>
              <a:rPr lang="ro-RO" dirty="0" smtClean="0"/>
              <a:t>1 – suprafata vestibulara 496 198 216 291</a:t>
            </a:r>
          </a:p>
          <a:p>
            <a:r>
              <a:rPr lang="ro-RO" dirty="0" smtClean="0"/>
              <a:t>2 – suprafata meziala 481 478 594 316</a:t>
            </a:r>
          </a:p>
          <a:p>
            <a:r>
              <a:rPr lang="ro-RO" dirty="0" smtClean="0"/>
              <a:t>3 – suprafata linguala 894 594 168 917</a:t>
            </a:r>
          </a:p>
          <a:p>
            <a:r>
              <a:rPr lang="ro-RO" dirty="0" smtClean="0"/>
              <a:t>4 – vedere internă a dintelui în vestibulo-lingual</a:t>
            </a:r>
          </a:p>
          <a:p>
            <a:r>
              <a:rPr lang="ro-RO" dirty="0" smtClean="0"/>
              <a:t>avion 198 649 319 641</a:t>
            </a:r>
          </a:p>
          <a:p>
            <a:r>
              <a:rPr lang="ro-RO" dirty="0" smtClean="0"/>
              <a:t>5 – vedere internă a dintelui în plan medio-distal</a:t>
            </a:r>
          </a:p>
          <a:p>
            <a:r>
              <a:rPr lang="ro-RO" dirty="0" smtClean="0"/>
              <a:t>894 167 318 491</a:t>
            </a:r>
          </a:p>
          <a:p>
            <a:r>
              <a:rPr lang="ro-RO" dirty="0" smtClean="0"/>
              <a:t>6 – suprafata de taiere 364 517 219 581</a:t>
            </a:r>
          </a:p>
          <a:p>
            <a:r>
              <a:rPr lang="ro-RO" dirty="0" smtClean="0"/>
              <a:t>7 – canalul rădăcinii dintelui 318 694 369 471</a:t>
            </a:r>
          </a:p>
          <a:p>
            <a:r>
              <a:rPr lang="ro-RO" dirty="0" smtClean="0"/>
              <a:t>8 – pulpa rădăcinii 949 516 817 919</a:t>
            </a:r>
          </a:p>
          <a:p>
            <a:r>
              <a:rPr lang="ro-RO" dirty="0" smtClean="0"/>
              <a:t>9 – pulpa coroanei 949 190 649 871</a:t>
            </a:r>
            <a:endParaRPr lang="ro-RO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652" y="2316368"/>
            <a:ext cx="45243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002" y="1969977"/>
            <a:ext cx="4524375" cy="27908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35540" y="1691681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dirty="0"/>
              <a:t>Fig. 33 Incisiv inferior lateral (dreapta)</a:t>
            </a:r>
          </a:p>
          <a:p>
            <a:r>
              <a:rPr lang="ro-RO" dirty="0"/>
              <a:t>989 718 514 601:</a:t>
            </a:r>
          </a:p>
          <a:p>
            <a:r>
              <a:rPr lang="ro-RO" dirty="0"/>
              <a:t>1 – suprafata vestibulara 694 187 219 471</a:t>
            </a:r>
          </a:p>
          <a:p>
            <a:r>
              <a:rPr lang="ro-RO" dirty="0"/>
              <a:t>2 – suprafata meziala 468 271 398 497</a:t>
            </a:r>
          </a:p>
          <a:p>
            <a:r>
              <a:rPr lang="ro-RO" dirty="0"/>
              <a:t>3 – suprafata linguala 894 561 219 718</a:t>
            </a:r>
          </a:p>
          <a:p>
            <a:r>
              <a:rPr lang="ro-RO" dirty="0"/>
              <a:t>4 – vedere internă a dintelui în </a:t>
            </a:r>
            <a:r>
              <a:rPr lang="fr-BE" dirty="0" err="1" smtClean="0"/>
              <a:t>planul</a:t>
            </a:r>
            <a:r>
              <a:rPr lang="fr-BE" dirty="0" smtClean="0"/>
              <a:t> </a:t>
            </a:r>
            <a:r>
              <a:rPr lang="ro-RO" dirty="0" smtClean="0"/>
              <a:t>vestibulo-lingual</a:t>
            </a:r>
            <a:endParaRPr lang="ro-RO" dirty="0"/>
          </a:p>
          <a:p>
            <a:r>
              <a:rPr lang="ro-RO" dirty="0" smtClean="0"/>
              <a:t> </a:t>
            </a:r>
            <a:r>
              <a:rPr lang="ro-RO" dirty="0"/>
              <a:t>584 617 219 714</a:t>
            </a:r>
          </a:p>
          <a:p>
            <a:r>
              <a:rPr lang="ro-RO" dirty="0"/>
              <a:t>5 – vedere internă a dintelui în plan medio-distal</a:t>
            </a:r>
          </a:p>
          <a:p>
            <a:r>
              <a:rPr lang="ro-RO" dirty="0"/>
              <a:t>689 318 514 712</a:t>
            </a:r>
          </a:p>
          <a:p>
            <a:r>
              <a:rPr lang="ro-RO" dirty="0"/>
              <a:t>6 – suprafata de taiere 799 814 218 564</a:t>
            </a:r>
          </a:p>
          <a:p>
            <a:r>
              <a:rPr lang="ro-RO" dirty="0"/>
              <a:t>7 – canalul rădăcinii dintelui 368 194 371 894</a:t>
            </a:r>
          </a:p>
          <a:p>
            <a:r>
              <a:rPr lang="ro-RO" dirty="0"/>
              <a:t>8 – pulpa rădăcinii 964 718 519 498</a:t>
            </a:r>
          </a:p>
          <a:p>
            <a:r>
              <a:rPr lang="ro-RO" dirty="0"/>
              <a:t>9 – pulpa coroanei 698 318 564 917</a:t>
            </a:r>
          </a:p>
        </p:txBody>
      </p:sp>
    </p:spTree>
    <p:extLst>
      <p:ext uri="{BB962C8B-B14F-4D97-AF65-F5344CB8AC3E}">
        <p14:creationId xmlns:p14="http://schemas.microsoft.com/office/powerpoint/2010/main" val="297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498" y="2074466"/>
            <a:ext cx="4286250" cy="26289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0" y="1803879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dirty="0"/>
              <a:t>Fig. 34 Canin superior (dreapta) 471 891 016 498:</a:t>
            </a:r>
          </a:p>
          <a:p>
            <a:r>
              <a:rPr lang="ro-RO" dirty="0"/>
              <a:t>1 – suprafata vestibulara 468 716 519 498</a:t>
            </a:r>
          </a:p>
          <a:p>
            <a:r>
              <a:rPr lang="ro-RO" dirty="0"/>
              <a:t>2 – suprafata meziala 618 471 219 472</a:t>
            </a:r>
          </a:p>
          <a:p>
            <a:r>
              <a:rPr lang="ro-RO" dirty="0"/>
              <a:t>3 – suprafata linguala 549 316 218 581</a:t>
            </a:r>
          </a:p>
          <a:p>
            <a:r>
              <a:rPr lang="ro-RO" dirty="0"/>
              <a:t>4 – vedere internă a dintelui în</a:t>
            </a:r>
            <a:r>
              <a:rPr lang="fr-BE" dirty="0"/>
              <a:t> plan</a:t>
            </a:r>
            <a:r>
              <a:rPr lang="ro-RO" dirty="0"/>
              <a:t> vestibulo-lingual</a:t>
            </a:r>
          </a:p>
          <a:p>
            <a:r>
              <a:rPr lang="ro-RO" dirty="0"/>
              <a:t>918 516 319 491</a:t>
            </a:r>
          </a:p>
          <a:p>
            <a:r>
              <a:rPr lang="ro-RO" dirty="0"/>
              <a:t>5 – vedere internă a dintelui în plan medio-distal</a:t>
            </a:r>
          </a:p>
          <a:p>
            <a:r>
              <a:rPr lang="ro-RO" dirty="0"/>
              <a:t>819 604 916 989</a:t>
            </a:r>
          </a:p>
          <a:p>
            <a:r>
              <a:rPr lang="ro-RO" dirty="0"/>
              <a:t>6 – suprafata de taiere 641 519 318 491</a:t>
            </a:r>
          </a:p>
          <a:p>
            <a:r>
              <a:rPr lang="ro-RO" dirty="0"/>
              <a:t>7 – canalul rădăcinii dintelui 384 591 689 374</a:t>
            </a:r>
          </a:p>
          <a:p>
            <a:r>
              <a:rPr lang="ro-RO" dirty="0"/>
              <a:t>8 – pulpa rădăcinii 989 618 054 132</a:t>
            </a:r>
          </a:p>
          <a:p>
            <a:r>
              <a:rPr lang="ro-RO" dirty="0"/>
              <a:t>9 – pulpa coroanei 968 108 604 271</a:t>
            </a:r>
          </a:p>
        </p:txBody>
      </p:sp>
    </p:spTree>
    <p:extLst>
      <p:ext uri="{BB962C8B-B14F-4D97-AF65-F5344CB8AC3E}">
        <p14:creationId xmlns:p14="http://schemas.microsoft.com/office/powerpoint/2010/main" val="4755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036" y="1975043"/>
            <a:ext cx="4533900" cy="27146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88911" y="1560584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dirty="0"/>
              <a:t>Fig. 35 Canin inferior (dreapta) 589 318 499 164:</a:t>
            </a:r>
          </a:p>
          <a:p>
            <a:r>
              <a:rPr lang="ro-RO" dirty="0"/>
              <a:t>1 – suprafata vestibulara 698 318 514 217</a:t>
            </a:r>
          </a:p>
          <a:p>
            <a:r>
              <a:rPr lang="ro-RO" dirty="0"/>
              <a:t>2 – suprafata meziala 319 481 318 641</a:t>
            </a:r>
          </a:p>
          <a:p>
            <a:r>
              <a:rPr lang="ro-RO" dirty="0"/>
              <a:t>3 – suprafata linguala 948 564 008 904</a:t>
            </a:r>
          </a:p>
          <a:p>
            <a:r>
              <a:rPr lang="ro-RO" dirty="0"/>
              <a:t>4 – vedere internă a dintelui în </a:t>
            </a:r>
            <a:r>
              <a:rPr lang="fr-BE" dirty="0" smtClean="0"/>
              <a:t>plan </a:t>
            </a:r>
            <a:r>
              <a:rPr lang="ro-RO" dirty="0" smtClean="0"/>
              <a:t>vestibulo-lingual</a:t>
            </a:r>
            <a:endParaRPr lang="ro-RO" dirty="0"/>
          </a:p>
          <a:p>
            <a:r>
              <a:rPr lang="ro-RO" dirty="0" smtClean="0"/>
              <a:t>368 </a:t>
            </a:r>
            <a:r>
              <a:rPr lang="ro-RO" dirty="0"/>
              <a:t>014 218 548</a:t>
            </a:r>
          </a:p>
          <a:p>
            <a:r>
              <a:rPr lang="ro-RO" dirty="0"/>
              <a:t>5 – vedere internă a dintelui în plan medio-distal</a:t>
            </a:r>
          </a:p>
          <a:p>
            <a:r>
              <a:rPr lang="ro-RO" dirty="0"/>
              <a:t>648 781 949 064</a:t>
            </a:r>
          </a:p>
          <a:p>
            <a:r>
              <a:rPr lang="ro-RO" dirty="0"/>
              <a:t>6 – suprafata de taiere 546 981 941 568</a:t>
            </a:r>
          </a:p>
          <a:p>
            <a:r>
              <a:rPr lang="ro-RO" dirty="0"/>
              <a:t>7 – canalul rădăcinii dintelui 714 801 498 541</a:t>
            </a:r>
          </a:p>
          <a:p>
            <a:r>
              <a:rPr lang="ro-RO" dirty="0"/>
              <a:t>8 – pulpa rădăcinii 398 614 718 581</a:t>
            </a:r>
          </a:p>
          <a:p>
            <a:r>
              <a:rPr lang="ro-RO" dirty="0"/>
              <a:t>9 – pulpa coroanei 689 841 598 671</a:t>
            </a:r>
          </a:p>
        </p:txBody>
      </p:sp>
    </p:spTree>
    <p:extLst>
      <p:ext uri="{BB962C8B-B14F-4D97-AF65-F5344CB8AC3E}">
        <p14:creationId xmlns:p14="http://schemas.microsoft.com/office/powerpoint/2010/main" val="350759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5624" y="612344"/>
            <a:ext cx="131786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0" i="0" dirty="0" smtClean="0">
                <a:effectLst/>
                <a:latin typeface="Segoe UI Historic" panose="020B0502040204020203" pitchFamily="34" charset="0"/>
              </a:rPr>
              <a:t>Dintii fiziologici, pe care-i simti si de care te folosesti in alimentatie, au si o componenta energetica si una</a:t>
            </a:r>
            <a:endParaRPr lang="fr-BE" b="0" i="0" dirty="0" smtClean="0">
              <a:effectLst/>
              <a:latin typeface="Segoe UI Historic" panose="020B0502040204020203" pitchFamily="34" charset="0"/>
            </a:endParaRPr>
          </a:p>
          <a:p>
            <a:r>
              <a:rPr lang="ro-RO" b="0" i="0" dirty="0" smtClean="0">
                <a:effectLst/>
                <a:latin typeface="Segoe UI Historic" panose="020B0502040204020203" pitchFamily="34" charset="0"/>
              </a:rPr>
              <a:t> spirituala.</a:t>
            </a:r>
            <a:endParaRPr lang="fr-BE" b="0" i="0" dirty="0" smtClean="0">
              <a:effectLst/>
              <a:latin typeface="Segoe UI Historic" panose="020B0502040204020203" pitchFamily="34" charset="0"/>
            </a:endParaRPr>
          </a:p>
          <a:p>
            <a:r>
              <a:rPr lang="ro-RO" dirty="0" smtClean="0"/>
              <a:t/>
            </a:r>
            <a:br>
              <a:rPr lang="ro-RO" dirty="0" smtClean="0"/>
            </a:br>
            <a:r>
              <a:rPr lang="ro-RO" b="0" i="0" dirty="0" smtClean="0">
                <a:effectLst/>
                <a:latin typeface="Segoe UI Historic" panose="020B0502040204020203" pitchFamily="34" charset="0"/>
              </a:rPr>
              <a:t>Ei sunt legati prin conexiuni subtile de viata organelor, de pulsatia sangelui, de energia lui.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b="0" i="0" dirty="0" smtClean="0">
                <a:effectLst/>
                <a:latin typeface="Segoe UI Historic" panose="020B0502040204020203" pitchFamily="34" charset="0"/>
              </a:rPr>
              <a:t>Fiecare dinte este legat de un organ, iar starea acestuia de sanatate va influenta viata lui.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b="0" i="0" dirty="0" smtClean="0">
                <a:effectLst/>
                <a:latin typeface="Segoe UI Historic" panose="020B0502040204020203" pitchFamily="34" charset="0"/>
              </a:rPr>
              <a:t>Atunci cand organul sufera, cand este imbolnavit, si dintele se imbolnaveste si sufera. </a:t>
            </a:r>
            <a:endParaRPr lang="fr-BE" b="0" i="0" dirty="0" smtClean="0">
              <a:effectLst/>
              <a:latin typeface="Segoe UI Historic" panose="020B0502040204020203" pitchFamily="34" charset="0"/>
            </a:endParaRPr>
          </a:p>
          <a:p>
            <a:r>
              <a:rPr lang="ro-RO" b="0" i="0" dirty="0" smtClean="0">
                <a:effectLst/>
                <a:latin typeface="Segoe UI Historic" panose="020B0502040204020203" pitchFamily="34" charset="0"/>
              </a:rPr>
              <a:t>El doare, se cariaza, in final poti sa îl pierzi. Supararea ficatului afecteaza dintii, ingrijorarea splinei si </a:t>
            </a:r>
            <a:endParaRPr lang="fr-BE" b="0" i="0" dirty="0" smtClean="0">
              <a:effectLst/>
              <a:latin typeface="Segoe UI Historic" panose="020B0502040204020203" pitchFamily="34" charset="0"/>
            </a:endParaRPr>
          </a:p>
          <a:p>
            <a:r>
              <a:rPr lang="ro-RO" b="0" i="0" dirty="0" smtClean="0">
                <a:effectLst/>
                <a:latin typeface="Segoe UI Historic" panose="020B0502040204020203" pitchFamily="34" charset="0"/>
              </a:rPr>
              <a:t>tristetea plamanilor la fel.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b="0" i="0" dirty="0" smtClean="0">
                <a:effectLst/>
                <a:latin typeface="Segoe UI Historic" panose="020B0502040204020203" pitchFamily="34" charset="0"/>
              </a:rPr>
              <a:t>Dintii au viata lor, memoria lor. Ei sunt legati de vitalitatea rinichilor si suprarenalelor. Daca vrei sa afli cat de</a:t>
            </a:r>
            <a:endParaRPr lang="fr-BE" b="0" i="0" dirty="0" smtClean="0">
              <a:effectLst/>
              <a:latin typeface="Segoe UI Historic" panose="020B0502040204020203" pitchFamily="34" charset="0"/>
            </a:endParaRPr>
          </a:p>
          <a:p>
            <a:r>
              <a:rPr lang="ro-RO" b="0" i="0" dirty="0" smtClean="0">
                <a:effectLst/>
                <a:latin typeface="Segoe UI Historic" panose="020B0502040204020203" pitchFamily="34" charset="0"/>
              </a:rPr>
              <a:t> vital este un om te vei uita la dintii lui.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b="0" i="0" dirty="0" smtClean="0">
                <a:effectLst/>
                <a:latin typeface="Segoe UI Historic" panose="020B0502040204020203" pitchFamily="34" charset="0"/>
              </a:rPr>
              <a:t>Atunci cand mergi foarte des la medicul stomatolog trebuie sa intelegi ca suferinta este a organelor și a sângelui.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b="0" i="0" dirty="0" smtClean="0">
                <a:effectLst/>
                <a:latin typeface="Segoe UI Historic" panose="020B0502040204020203" pitchFamily="34" charset="0"/>
              </a:rPr>
              <a:t>Sa faci curat in interiorul corpului, sa cureti canalizarea numita colon, sa indepartezi pietrele, nisipul care opresc</a:t>
            </a:r>
            <a:endParaRPr lang="fr-BE" b="0" i="0" dirty="0" smtClean="0">
              <a:effectLst/>
              <a:latin typeface="Segoe UI Historic" panose="020B0502040204020203" pitchFamily="34" charset="0"/>
            </a:endParaRPr>
          </a:p>
          <a:p>
            <a:r>
              <a:rPr lang="ro-RO" b="0" i="0" dirty="0" smtClean="0">
                <a:effectLst/>
                <a:latin typeface="Segoe UI Historic" panose="020B0502040204020203" pitchFamily="34" charset="0"/>
              </a:rPr>
              <a:t> apa, intaresc pamantul si intetesc prea mult focul organelor tale.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b="0" i="0" dirty="0" smtClean="0">
                <a:effectLst/>
                <a:latin typeface="Segoe UI Historic" panose="020B0502040204020203" pitchFamily="34" charset="0"/>
              </a:rPr>
              <a:t>Iertarea, blandetea, bucuria au si ele legatura cu sanatatea dintilor. Oamenii care urasc, care se infurie repede, </a:t>
            </a:r>
            <a:endParaRPr lang="fr-BE" b="0" i="0" dirty="0" smtClean="0">
              <a:effectLst/>
              <a:latin typeface="Segoe UI Historic" panose="020B0502040204020203" pitchFamily="34" charset="0"/>
            </a:endParaRPr>
          </a:p>
          <a:p>
            <a:r>
              <a:rPr lang="ro-RO" b="0" i="0" dirty="0" smtClean="0">
                <a:effectLst/>
                <a:latin typeface="Segoe UI Historic" panose="020B0502040204020203" pitchFamily="34" charset="0"/>
              </a:rPr>
              <a:t>cei neiertatori au dintii stricati inainte de vreme. Ura fata de parinti sau cei apropiați poate duce la pierderea </a:t>
            </a:r>
            <a:endParaRPr lang="fr-BE" b="0" i="0" dirty="0" smtClean="0">
              <a:effectLst/>
              <a:latin typeface="Segoe UI Historic" panose="020B0502040204020203" pitchFamily="34" charset="0"/>
            </a:endParaRPr>
          </a:p>
          <a:p>
            <a:r>
              <a:rPr lang="ro-RO" b="0" i="0" dirty="0" smtClean="0">
                <a:effectLst/>
                <a:latin typeface="Segoe UI Historic" panose="020B0502040204020203" pitchFamily="34" charset="0"/>
              </a:rPr>
              <a:t>dintilor, aciditatea produsa de emotii negative lasa loc liber bolii parodontale.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b="0" i="0" dirty="0" smtClean="0">
                <a:effectLst/>
                <a:latin typeface="Segoe UI Historic" panose="020B0502040204020203" pitchFamily="34" charset="0"/>
              </a:rPr>
              <a:t>Cand dintii raman cu toxine, acestea se vor intoarce in sange si limfa si vor incarca si mai mult pielea </a:t>
            </a:r>
            <a:endParaRPr lang="fr-BE" b="0" i="0" dirty="0" smtClean="0">
              <a:effectLst/>
              <a:latin typeface="Segoe UI Historic" panose="020B0502040204020203" pitchFamily="34" charset="0"/>
            </a:endParaRPr>
          </a:p>
          <a:p>
            <a:r>
              <a:rPr lang="ro-RO" b="0" i="0" dirty="0" smtClean="0">
                <a:effectLst/>
                <a:latin typeface="Segoe UI Historic" panose="020B0502040204020203" pitchFamily="34" charset="0"/>
              </a:rPr>
              <a:t>si organele de excretie. </a:t>
            </a:r>
            <a:endParaRPr lang="fr-BE" b="0" i="0" dirty="0" smtClean="0">
              <a:effectLst/>
              <a:latin typeface="Segoe UI Historic" panose="020B0502040204020203" pitchFamily="34" charset="0"/>
            </a:endParaRPr>
          </a:p>
          <a:p>
            <a:r>
              <a:rPr lang="ro-RO" b="0" i="0" dirty="0" smtClean="0">
                <a:effectLst/>
                <a:latin typeface="Segoe UI Historic" panose="020B0502040204020203" pitchFamily="34" charset="0"/>
              </a:rPr>
              <a:t>Atenție la gândurile pe care le emiteti, pot avea repercursiuni la nivelul cavității bucale!</a:t>
            </a:r>
            <a:endParaRPr lang="fr-BE" b="0" i="0" dirty="0" smtClean="0">
              <a:effectLst/>
              <a:latin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16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4" y="2100753"/>
            <a:ext cx="4610100" cy="25622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0" y="1616278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dirty="0"/>
              <a:t>Fig. 36 Primul premolar superior (dreapta)</a:t>
            </a:r>
          </a:p>
          <a:p>
            <a:r>
              <a:rPr lang="ro-RO" dirty="0"/>
              <a:t>614 218 598 781:</a:t>
            </a:r>
          </a:p>
          <a:p>
            <a:r>
              <a:rPr lang="ro-RO" dirty="0"/>
              <a:t>1 – suprafata vestibulara 691 378 594 971</a:t>
            </a:r>
          </a:p>
          <a:p>
            <a:r>
              <a:rPr lang="ro-RO" dirty="0"/>
              <a:t>2 – suprafata meziala 498 617 898 541</a:t>
            </a:r>
          </a:p>
          <a:p>
            <a:r>
              <a:rPr lang="ro-RO" dirty="0"/>
              <a:t>3 – suprafata linguala 894 671 219 818</a:t>
            </a:r>
          </a:p>
          <a:p>
            <a:r>
              <a:rPr lang="ro-RO" dirty="0"/>
              <a:t>4 – vedere internă a dintelui </a:t>
            </a:r>
            <a:r>
              <a:rPr lang="ro-RO" dirty="0" smtClean="0"/>
              <a:t>în</a:t>
            </a:r>
            <a:r>
              <a:rPr lang="fr-BE" dirty="0" smtClean="0"/>
              <a:t> plan</a:t>
            </a:r>
            <a:r>
              <a:rPr lang="ro-RO" dirty="0" smtClean="0"/>
              <a:t> </a:t>
            </a:r>
            <a:r>
              <a:rPr lang="ro-RO" dirty="0"/>
              <a:t>vestibulo-lingual</a:t>
            </a:r>
          </a:p>
          <a:p>
            <a:r>
              <a:rPr lang="ro-RO" dirty="0" smtClean="0"/>
              <a:t>594 </a:t>
            </a:r>
            <a:r>
              <a:rPr lang="ro-RO" dirty="0"/>
              <a:t>317 589 171</a:t>
            </a:r>
          </a:p>
          <a:p>
            <a:r>
              <a:rPr lang="ro-RO" dirty="0"/>
              <a:t>5 – vedere internă a dintelui în plan medio-distal</a:t>
            </a:r>
          </a:p>
          <a:p>
            <a:r>
              <a:rPr lang="ro-RO" dirty="0"/>
              <a:t>478 641 219 891</a:t>
            </a:r>
          </a:p>
          <a:p>
            <a:r>
              <a:rPr lang="ro-RO" dirty="0"/>
              <a:t>6 – suprafata de mestecat 364 810 068 901</a:t>
            </a:r>
          </a:p>
          <a:p>
            <a:r>
              <a:rPr lang="ro-RO" dirty="0"/>
              <a:t>7 – canalul rădăcinii dintelui 301 514 609 891</a:t>
            </a:r>
          </a:p>
          <a:p>
            <a:r>
              <a:rPr lang="ro-RO" dirty="0"/>
              <a:t>8 – pulpa rădăcinii 478 514 618 717</a:t>
            </a:r>
          </a:p>
          <a:p>
            <a:r>
              <a:rPr lang="ro-RO" dirty="0"/>
              <a:t>9 – pulpa coroanei 984 018 198 601</a:t>
            </a:r>
          </a:p>
        </p:txBody>
      </p:sp>
    </p:spTree>
    <p:extLst>
      <p:ext uri="{BB962C8B-B14F-4D97-AF65-F5344CB8AC3E}">
        <p14:creationId xmlns:p14="http://schemas.microsoft.com/office/powerpoint/2010/main" val="419659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578" y="2181021"/>
            <a:ext cx="4476750" cy="25431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23117" y="1805388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dirty="0"/>
              <a:t>Fig. 37 Al doilea premolar superior (dreapta)</a:t>
            </a:r>
          </a:p>
          <a:p>
            <a:r>
              <a:rPr lang="ro-RO" dirty="0"/>
              <a:t>378 498 514 916:</a:t>
            </a:r>
          </a:p>
          <a:p>
            <a:r>
              <a:rPr lang="ro-RO" dirty="0"/>
              <a:t>1 – suprafata vestibulara 948 561 319 818</a:t>
            </a:r>
          </a:p>
          <a:p>
            <a:r>
              <a:rPr lang="ro-RO" dirty="0"/>
              <a:t>2 – suprafata meziala 319 801 498 561</a:t>
            </a:r>
          </a:p>
          <a:p>
            <a:r>
              <a:rPr lang="ro-RO" dirty="0"/>
              <a:t>3 – suprafata linguala 467 219 498 541</a:t>
            </a:r>
          </a:p>
          <a:p>
            <a:r>
              <a:rPr lang="ro-RO" dirty="0"/>
              <a:t>4 – vedere internă a dintelui în </a:t>
            </a:r>
            <a:r>
              <a:rPr lang="fr-BE" dirty="0" smtClean="0"/>
              <a:t>plan </a:t>
            </a:r>
            <a:r>
              <a:rPr lang="ro-RO" dirty="0" smtClean="0"/>
              <a:t>vestibulo-lingual</a:t>
            </a:r>
            <a:endParaRPr lang="ro-RO" dirty="0"/>
          </a:p>
          <a:p>
            <a:r>
              <a:rPr lang="ro-RO" dirty="0" smtClean="0"/>
              <a:t>398 </a:t>
            </a:r>
            <a:r>
              <a:rPr lang="ro-RO" dirty="0"/>
              <a:t>548 589 617</a:t>
            </a:r>
          </a:p>
          <a:p>
            <a:r>
              <a:rPr lang="ro-RO" dirty="0"/>
              <a:t>5 – vedere internă a dintelui în plan medio-distal</a:t>
            </a:r>
          </a:p>
          <a:p>
            <a:r>
              <a:rPr lang="ro-RO" dirty="0"/>
              <a:t>549 819 319 616</a:t>
            </a:r>
          </a:p>
          <a:p>
            <a:r>
              <a:rPr lang="ro-RO" dirty="0"/>
              <a:t>6 – suprafata de mestecat 389 541 379 818</a:t>
            </a:r>
          </a:p>
          <a:p>
            <a:r>
              <a:rPr lang="ro-RO" dirty="0"/>
              <a:t>7 – canalul rădăcinii dintelui 648 546 319 818</a:t>
            </a:r>
          </a:p>
          <a:p>
            <a:r>
              <a:rPr lang="ro-RO" dirty="0"/>
              <a:t>8 – pulpa rădăcinii 894 361 219 012</a:t>
            </a:r>
          </a:p>
          <a:p>
            <a:r>
              <a:rPr lang="ro-RO" dirty="0"/>
              <a:t>9 – pulpa coroanei 064 541 218 317</a:t>
            </a:r>
          </a:p>
        </p:txBody>
      </p:sp>
    </p:spTree>
    <p:extLst>
      <p:ext uri="{BB962C8B-B14F-4D97-AF65-F5344CB8AC3E}">
        <p14:creationId xmlns:p14="http://schemas.microsoft.com/office/powerpoint/2010/main" val="82818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559" y="2181126"/>
            <a:ext cx="4419600" cy="2514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24422" y="1591767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dirty="0"/>
              <a:t>Fig. 38 Primul premolar inferior (dreapta)</a:t>
            </a:r>
          </a:p>
          <a:p>
            <a:r>
              <a:rPr lang="ro-RO" dirty="0"/>
              <a:t>518 016 949 148:</a:t>
            </a:r>
          </a:p>
          <a:p>
            <a:r>
              <a:rPr lang="ro-RO" dirty="0"/>
              <a:t>1 – suprafata vestibulara 491 679 318 541</a:t>
            </a:r>
          </a:p>
          <a:p>
            <a:r>
              <a:rPr lang="ro-RO" dirty="0"/>
              <a:t>2 – suprafata meziala 549 361 819 497</a:t>
            </a:r>
          </a:p>
          <a:p>
            <a:r>
              <a:rPr lang="ro-RO" dirty="0"/>
              <a:t>3 – suprafata linguala 469 817 318 541</a:t>
            </a:r>
          </a:p>
          <a:p>
            <a:r>
              <a:rPr lang="ro-RO" dirty="0"/>
              <a:t>4 – vedere internă a dintelui </a:t>
            </a:r>
            <a:r>
              <a:rPr lang="ro-RO" dirty="0" smtClean="0"/>
              <a:t>în</a:t>
            </a:r>
            <a:r>
              <a:rPr lang="fr-BE" dirty="0" smtClean="0"/>
              <a:t> plan</a:t>
            </a:r>
            <a:r>
              <a:rPr lang="ro-RO" dirty="0" smtClean="0"/>
              <a:t> </a:t>
            </a:r>
            <a:r>
              <a:rPr lang="ro-RO" dirty="0"/>
              <a:t>vestibulo-lingual</a:t>
            </a:r>
          </a:p>
          <a:p>
            <a:r>
              <a:rPr lang="ro-RO" dirty="0" smtClean="0"/>
              <a:t>918 </a:t>
            </a:r>
            <a:r>
              <a:rPr lang="ro-RO" dirty="0"/>
              <a:t>541 219 678</a:t>
            </a:r>
          </a:p>
          <a:p>
            <a:r>
              <a:rPr lang="ro-RO" dirty="0"/>
              <a:t>5 – vedere internă a dintelui în plan medio-distal</a:t>
            </a:r>
          </a:p>
          <a:p>
            <a:r>
              <a:rPr lang="ro-RO" dirty="0"/>
              <a:t>814 319 898 514</a:t>
            </a:r>
          </a:p>
          <a:p>
            <a:r>
              <a:rPr lang="ro-RO" dirty="0"/>
              <a:t>6 – suprafata de mestecat 518 618 319 714</a:t>
            </a:r>
          </a:p>
          <a:p>
            <a:r>
              <a:rPr lang="ro-RO" dirty="0"/>
              <a:t>7 – canalul rădăcinii dintelui 589 491 319 614</a:t>
            </a:r>
          </a:p>
          <a:p>
            <a:r>
              <a:rPr lang="ro-RO" dirty="0"/>
              <a:t>8 – pulpa rădăcinii 214 819 318 617</a:t>
            </a:r>
          </a:p>
          <a:p>
            <a:r>
              <a:rPr lang="ro-RO" dirty="0"/>
              <a:t>9 – pulpa coroanei 914 218 519 641</a:t>
            </a:r>
          </a:p>
        </p:txBody>
      </p:sp>
    </p:spTree>
    <p:extLst>
      <p:ext uri="{BB962C8B-B14F-4D97-AF65-F5344CB8AC3E}">
        <p14:creationId xmlns:p14="http://schemas.microsoft.com/office/powerpoint/2010/main" val="429392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32" y="2126084"/>
            <a:ext cx="4524375" cy="28479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12046" y="1703411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dirty="0"/>
              <a:t>Fig. 39 Al doilea premolar inferior (dreapta)</a:t>
            </a:r>
          </a:p>
          <a:p>
            <a:r>
              <a:rPr lang="ro-RO" dirty="0"/>
              <a:t>514 817 316 498:</a:t>
            </a:r>
          </a:p>
          <a:p>
            <a:r>
              <a:rPr lang="ro-RO" dirty="0"/>
              <a:t>1 – suprafata vestibulara 698 517 319 641</a:t>
            </a:r>
          </a:p>
          <a:p>
            <a:r>
              <a:rPr lang="ro-RO" dirty="0"/>
              <a:t>2 – suprafata meziala 498 549 617 218</a:t>
            </a:r>
          </a:p>
          <a:p>
            <a:r>
              <a:rPr lang="ro-RO" dirty="0"/>
              <a:t>3 – suprafata linguala 894 317 218 491</a:t>
            </a:r>
          </a:p>
          <a:p>
            <a:r>
              <a:rPr lang="ro-RO" dirty="0"/>
              <a:t>4 – vedere internă a dintelui </a:t>
            </a:r>
            <a:r>
              <a:rPr lang="ro-RO" dirty="0" smtClean="0"/>
              <a:t>în</a:t>
            </a:r>
            <a:r>
              <a:rPr lang="fr-BE" dirty="0" smtClean="0"/>
              <a:t> plan</a:t>
            </a:r>
            <a:r>
              <a:rPr lang="ro-RO" dirty="0" smtClean="0"/>
              <a:t> </a:t>
            </a:r>
            <a:r>
              <a:rPr lang="ro-RO" dirty="0"/>
              <a:t>vestibulo-lingual</a:t>
            </a:r>
          </a:p>
          <a:p>
            <a:r>
              <a:rPr lang="ro-RO" dirty="0" smtClean="0"/>
              <a:t>469 </a:t>
            </a:r>
            <a:r>
              <a:rPr lang="ro-RO" dirty="0"/>
              <a:t>518 519 641</a:t>
            </a:r>
          </a:p>
          <a:p>
            <a:r>
              <a:rPr lang="ro-RO" dirty="0"/>
              <a:t>5 – vedere internă a dintelui în medio-distal</a:t>
            </a:r>
          </a:p>
          <a:p>
            <a:r>
              <a:rPr lang="ro-RO" dirty="0"/>
              <a:t>avion 898 416 019 848</a:t>
            </a:r>
          </a:p>
          <a:p>
            <a:r>
              <a:rPr lang="ro-RO" dirty="0"/>
              <a:t>6 – suprafata de mestecat 841 319 718 491</a:t>
            </a:r>
          </a:p>
          <a:p>
            <a:r>
              <a:rPr lang="ro-RO" dirty="0"/>
              <a:t>7 – canalul rădăcinii dintelui 198 741 894 848</a:t>
            </a:r>
          </a:p>
          <a:p>
            <a:r>
              <a:rPr lang="ro-RO" dirty="0"/>
              <a:t>8 – pulpa rădăcinii 168 571 219 491</a:t>
            </a:r>
          </a:p>
          <a:p>
            <a:r>
              <a:rPr lang="ro-RO" dirty="0"/>
              <a:t>9 – pulpa coroanei 371 549 619 814</a:t>
            </a:r>
          </a:p>
        </p:txBody>
      </p:sp>
    </p:spTree>
    <p:extLst>
      <p:ext uri="{BB962C8B-B14F-4D97-AF65-F5344CB8AC3E}">
        <p14:creationId xmlns:p14="http://schemas.microsoft.com/office/powerpoint/2010/main" val="29471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69" y="2125253"/>
            <a:ext cx="4419600" cy="2381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14553" y="1884717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dirty="0"/>
              <a:t>Fig. 40 Primul molar superior (dreapta) 369 481 319 478:</a:t>
            </a:r>
          </a:p>
          <a:p>
            <a:r>
              <a:rPr lang="ro-RO" dirty="0"/>
              <a:t>1 – suprafata vestibulara 491 614 718 541</a:t>
            </a:r>
          </a:p>
          <a:p>
            <a:r>
              <a:rPr lang="ro-RO" dirty="0"/>
              <a:t>2 – suprafata meziala 849 516 219 491</a:t>
            </a:r>
          </a:p>
          <a:p>
            <a:r>
              <a:rPr lang="ro-RO" dirty="0"/>
              <a:t>3 – suprafata linguala 684 517 919 486</a:t>
            </a:r>
          </a:p>
          <a:p>
            <a:r>
              <a:rPr lang="ro-RO" dirty="0"/>
              <a:t>4 – vedere internă a dintelui în </a:t>
            </a:r>
            <a:r>
              <a:rPr lang="fr-BE" dirty="0" smtClean="0"/>
              <a:t>plan </a:t>
            </a:r>
            <a:r>
              <a:rPr lang="ro-RO" dirty="0" smtClean="0"/>
              <a:t>vestibulo-lingual</a:t>
            </a:r>
            <a:endParaRPr lang="ro-RO" dirty="0"/>
          </a:p>
          <a:p>
            <a:r>
              <a:rPr lang="ro-RO" dirty="0" smtClean="0"/>
              <a:t>584 </a:t>
            </a:r>
            <a:r>
              <a:rPr lang="ro-RO" dirty="0"/>
              <a:t>619 319 814</a:t>
            </a:r>
          </a:p>
          <a:p>
            <a:r>
              <a:rPr lang="ro-RO" dirty="0"/>
              <a:t>5 – suprafata de mestecat 714 318 519 491</a:t>
            </a:r>
          </a:p>
          <a:p>
            <a:r>
              <a:rPr lang="ro-RO" dirty="0"/>
              <a:t>6 – canalele dinților rădăcini 584 168 319 817</a:t>
            </a:r>
          </a:p>
          <a:p>
            <a:r>
              <a:rPr lang="ro-RO" dirty="0"/>
              <a:t>7 – pulpa rădăcinii 849 516 914 971</a:t>
            </a:r>
          </a:p>
          <a:p>
            <a:r>
              <a:rPr lang="ro-RO" dirty="0"/>
              <a:t>8 – pulpa coroanei 318 619 819 498</a:t>
            </a:r>
          </a:p>
        </p:txBody>
      </p:sp>
    </p:spTree>
    <p:extLst>
      <p:ext uri="{BB962C8B-B14F-4D97-AF65-F5344CB8AC3E}">
        <p14:creationId xmlns:p14="http://schemas.microsoft.com/office/powerpoint/2010/main" val="418031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417" y="1888798"/>
            <a:ext cx="4505325" cy="2533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22620" y="1724462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dirty="0"/>
              <a:t>Fig. 41 Al doilea molar superior (dreapta) 548 491 478 694:</a:t>
            </a:r>
          </a:p>
          <a:p>
            <a:r>
              <a:rPr lang="ro-RO" dirty="0"/>
              <a:t>1 – suprafata vestibulara 984 316 219 491</a:t>
            </a:r>
          </a:p>
          <a:p>
            <a:r>
              <a:rPr lang="ro-RO" dirty="0"/>
              <a:t>2 – suprafata meziala 894 518 319 491</a:t>
            </a:r>
          </a:p>
          <a:p>
            <a:r>
              <a:rPr lang="ro-RO" dirty="0"/>
              <a:t>3 – suprafata linguala 914 816 317 498</a:t>
            </a:r>
          </a:p>
          <a:p>
            <a:r>
              <a:rPr lang="ro-RO" dirty="0"/>
              <a:t>4 – vedere internă a dintelui în </a:t>
            </a:r>
            <a:r>
              <a:rPr lang="fr-BE" dirty="0"/>
              <a:t>plan </a:t>
            </a:r>
            <a:r>
              <a:rPr lang="ro-RO" dirty="0"/>
              <a:t>vestibulo-lingual</a:t>
            </a:r>
          </a:p>
          <a:p>
            <a:r>
              <a:rPr lang="ro-RO" dirty="0"/>
              <a:t>467 548 919 814</a:t>
            </a:r>
          </a:p>
          <a:p>
            <a:r>
              <a:rPr lang="ro-RO" dirty="0"/>
              <a:t>5 – suprafata de mestecat 214 391 898 491</a:t>
            </a:r>
          </a:p>
          <a:p>
            <a:r>
              <a:rPr lang="ro-RO" dirty="0"/>
              <a:t>6 – canalele rădăcinilor dinților 316 598 368 498</a:t>
            </a:r>
          </a:p>
          <a:p>
            <a:r>
              <a:rPr lang="ro-RO" dirty="0"/>
              <a:t>7 – pulpa rădăcinii 648 718 598 647</a:t>
            </a:r>
          </a:p>
          <a:p>
            <a:r>
              <a:rPr lang="ro-RO" dirty="0"/>
              <a:t>8 – pulpa coroanei 894 517 219 498</a:t>
            </a:r>
          </a:p>
        </p:txBody>
      </p:sp>
    </p:spTree>
    <p:extLst>
      <p:ext uri="{BB962C8B-B14F-4D97-AF65-F5344CB8AC3E}">
        <p14:creationId xmlns:p14="http://schemas.microsoft.com/office/powerpoint/2010/main" val="138573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55" y="2213775"/>
            <a:ext cx="4362450" cy="25812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31681" y="2073252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dirty="0"/>
              <a:t>Fig. 42 Al treilea molar superior (dreapta) 498 516 318 914:</a:t>
            </a:r>
          </a:p>
          <a:p>
            <a:r>
              <a:rPr lang="ro-RO" dirty="0"/>
              <a:t>1 – suprafata vestibulara 618 317 319 641</a:t>
            </a:r>
          </a:p>
          <a:p>
            <a:r>
              <a:rPr lang="ro-RO" dirty="0"/>
              <a:t>2 – suprafata meziala 689 064 194 818</a:t>
            </a:r>
          </a:p>
          <a:p>
            <a:r>
              <a:rPr lang="ro-RO" dirty="0"/>
              <a:t>3 – suprafata linguala 549 618 598 641</a:t>
            </a:r>
          </a:p>
          <a:p>
            <a:r>
              <a:rPr lang="ro-RO" dirty="0"/>
              <a:t>4 – vedere internă a dintelui în </a:t>
            </a:r>
            <a:r>
              <a:rPr lang="fr-BE" dirty="0" smtClean="0"/>
              <a:t>plan </a:t>
            </a:r>
            <a:r>
              <a:rPr lang="ro-RO" dirty="0" smtClean="0"/>
              <a:t>vestibulo-lingual</a:t>
            </a:r>
            <a:endParaRPr lang="ro-RO" dirty="0"/>
          </a:p>
          <a:p>
            <a:r>
              <a:rPr lang="ro-RO" dirty="0" smtClean="0"/>
              <a:t>594 </a:t>
            </a:r>
            <a:r>
              <a:rPr lang="ro-RO" dirty="0"/>
              <a:t>198 574 891</a:t>
            </a:r>
          </a:p>
          <a:p>
            <a:r>
              <a:rPr lang="ro-RO" dirty="0"/>
              <a:t>5 – suprafata de mestecat 648 591 318 498</a:t>
            </a:r>
          </a:p>
          <a:p>
            <a:r>
              <a:rPr lang="ro-RO" dirty="0"/>
              <a:t>6 – canalele rădăcinilor dintelui 491 684 898 718</a:t>
            </a:r>
          </a:p>
          <a:p>
            <a:r>
              <a:rPr lang="ro-RO" dirty="0"/>
              <a:t>7 – pulpa rădăcinii 964 717 988 149</a:t>
            </a:r>
          </a:p>
          <a:p>
            <a:r>
              <a:rPr lang="ro-RO" dirty="0"/>
              <a:t>8 – pulpa coroanei 691 948 584 161</a:t>
            </a:r>
          </a:p>
        </p:txBody>
      </p:sp>
    </p:spTree>
    <p:extLst>
      <p:ext uri="{BB962C8B-B14F-4D97-AF65-F5344CB8AC3E}">
        <p14:creationId xmlns:p14="http://schemas.microsoft.com/office/powerpoint/2010/main" val="30805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404" y="2466189"/>
            <a:ext cx="4267200" cy="20764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0" y="2073253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dirty="0"/>
              <a:t>Fig. 43 Primul molar inferior (dreapta) 518 495 319 816:</a:t>
            </a:r>
          </a:p>
          <a:p>
            <a:r>
              <a:rPr lang="ro-RO" dirty="0"/>
              <a:t>1 – suprafata vestibulara 319 681 519 894</a:t>
            </a:r>
          </a:p>
          <a:p>
            <a:r>
              <a:rPr lang="ro-RO" dirty="0"/>
              <a:t>2 – suprafata meziala 594 895 619 548</a:t>
            </a:r>
          </a:p>
          <a:p>
            <a:r>
              <a:rPr lang="ro-RO" dirty="0"/>
              <a:t>3 – suprafata linguala 694 171 218 541</a:t>
            </a:r>
          </a:p>
          <a:p>
            <a:r>
              <a:rPr lang="ro-RO" dirty="0"/>
              <a:t>4 – vedere internă a dintelui în </a:t>
            </a:r>
            <a:r>
              <a:rPr lang="fr-BE" dirty="0"/>
              <a:t>plan </a:t>
            </a:r>
            <a:r>
              <a:rPr lang="ro-RO" dirty="0"/>
              <a:t>vestibulo-lingual</a:t>
            </a:r>
          </a:p>
          <a:p>
            <a:r>
              <a:rPr lang="ro-RO" dirty="0"/>
              <a:t>549 614 318 541</a:t>
            </a:r>
          </a:p>
          <a:p>
            <a:r>
              <a:rPr lang="ro-RO" dirty="0"/>
              <a:t>5 – suprafata de mestecat 364 918 598 714</a:t>
            </a:r>
          </a:p>
          <a:p>
            <a:r>
              <a:rPr lang="ro-RO" dirty="0"/>
              <a:t>6 – canalele rădăcinilor dinților 398 617 218 541</a:t>
            </a:r>
          </a:p>
          <a:p>
            <a:r>
              <a:rPr lang="ro-RO" dirty="0"/>
              <a:t>7 – pulpa rădăcinii 368 914 898 516</a:t>
            </a:r>
          </a:p>
          <a:p>
            <a:r>
              <a:rPr lang="ro-RO" dirty="0"/>
              <a:t>8 – pulpa coroanei 319 891 498 516</a:t>
            </a:r>
          </a:p>
        </p:txBody>
      </p:sp>
    </p:spTree>
    <p:extLst>
      <p:ext uri="{BB962C8B-B14F-4D97-AF65-F5344CB8AC3E}">
        <p14:creationId xmlns:p14="http://schemas.microsoft.com/office/powerpoint/2010/main" val="305047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488" y="1738999"/>
            <a:ext cx="4600575" cy="32480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30161" y="1931851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dirty="0"/>
              <a:t>Fig. 44 Al doilea molar inferior (dreapta) 519 814 317 984:</a:t>
            </a:r>
          </a:p>
          <a:p>
            <a:r>
              <a:rPr lang="ro-RO" dirty="0"/>
              <a:t>1 – suprafata vestibulara 419 815 319 641</a:t>
            </a:r>
          </a:p>
          <a:p>
            <a:r>
              <a:rPr lang="ro-RO" dirty="0"/>
              <a:t>2 – suprafata meziala 498 316 318 541</a:t>
            </a:r>
          </a:p>
          <a:p>
            <a:r>
              <a:rPr lang="ro-RO" dirty="0"/>
              <a:t>3 – suprafata linguala 398 814 516 817</a:t>
            </a:r>
          </a:p>
          <a:p>
            <a:r>
              <a:rPr lang="ro-RO" dirty="0"/>
              <a:t>4 – vedere internă a dintelui în </a:t>
            </a:r>
            <a:r>
              <a:rPr lang="fr-BE" dirty="0"/>
              <a:t>plan </a:t>
            </a:r>
            <a:r>
              <a:rPr lang="ro-RO" dirty="0"/>
              <a:t>vestibulo-lingual</a:t>
            </a:r>
          </a:p>
          <a:p>
            <a:r>
              <a:rPr lang="ro-RO" dirty="0"/>
              <a:t>648 512 319 649</a:t>
            </a:r>
          </a:p>
          <a:p>
            <a:r>
              <a:rPr lang="ro-RO" dirty="0"/>
              <a:t>5 – suprafata de mestecat 504 194 981 369</a:t>
            </a:r>
          </a:p>
          <a:p>
            <a:r>
              <a:rPr lang="ro-RO" dirty="0"/>
              <a:t>6 – canale de rădăcină dinte 894 016 598 641</a:t>
            </a:r>
          </a:p>
          <a:p>
            <a:r>
              <a:rPr lang="ro-RO" dirty="0"/>
              <a:t>7 – pulpa rădăcinii 897 491 219 896</a:t>
            </a:r>
          </a:p>
          <a:p>
            <a:r>
              <a:rPr lang="ro-RO" dirty="0"/>
              <a:t>8 – pulpa coroanei 649 197 598 621</a:t>
            </a:r>
          </a:p>
        </p:txBody>
      </p:sp>
    </p:spTree>
    <p:extLst>
      <p:ext uri="{BB962C8B-B14F-4D97-AF65-F5344CB8AC3E}">
        <p14:creationId xmlns:p14="http://schemas.microsoft.com/office/powerpoint/2010/main" val="121326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16" y="2413292"/>
            <a:ext cx="4810125" cy="21050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35313" y="1978984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dirty="0"/>
              <a:t>Fig. 45 Al treilea molar inferior (dreapta) 541 219 016 898:</a:t>
            </a:r>
          </a:p>
          <a:p>
            <a:r>
              <a:rPr lang="ro-RO" dirty="0"/>
              <a:t>1 – suprafata vestibulara 617 218 219 491</a:t>
            </a:r>
          </a:p>
          <a:p>
            <a:r>
              <a:rPr lang="ro-RO" dirty="0"/>
              <a:t>2 – suprafata meziala 694 817 219 497</a:t>
            </a:r>
          </a:p>
          <a:p>
            <a:r>
              <a:rPr lang="ro-RO" dirty="0"/>
              <a:t>3 – suprafata linguala 694 181 364 971</a:t>
            </a:r>
          </a:p>
          <a:p>
            <a:r>
              <a:rPr lang="ro-RO" dirty="0"/>
              <a:t>4 – vedere internă a dintelui în </a:t>
            </a:r>
            <a:r>
              <a:rPr lang="fr-BE" dirty="0" smtClean="0"/>
              <a:t>plan </a:t>
            </a:r>
            <a:r>
              <a:rPr lang="ro-RO" dirty="0" smtClean="0"/>
              <a:t>vestibulo-lingual</a:t>
            </a:r>
            <a:endParaRPr lang="ro-RO" dirty="0"/>
          </a:p>
          <a:p>
            <a:r>
              <a:rPr lang="ro-RO" dirty="0" smtClean="0"/>
              <a:t>598 </a:t>
            </a:r>
            <a:r>
              <a:rPr lang="ro-RO" dirty="0"/>
              <a:t>564 319 916</a:t>
            </a:r>
          </a:p>
          <a:p>
            <a:r>
              <a:rPr lang="ro-RO" dirty="0"/>
              <a:t>5 – suprafata de mestecat 948 516 218 949</a:t>
            </a:r>
          </a:p>
          <a:p>
            <a:r>
              <a:rPr lang="ro-RO" dirty="0"/>
              <a:t>6 – canalele rădăcinilor dintelui 319 491 819 647</a:t>
            </a:r>
          </a:p>
          <a:p>
            <a:r>
              <a:rPr lang="ro-RO" dirty="0"/>
              <a:t>7 – pulpa rădăcinii 384 161 219 491</a:t>
            </a:r>
          </a:p>
          <a:p>
            <a:r>
              <a:rPr lang="ro-RO" dirty="0"/>
              <a:t>8 – pulpa coroanei 489 516 219 496</a:t>
            </a:r>
          </a:p>
        </p:txBody>
      </p:sp>
    </p:spTree>
    <p:extLst>
      <p:ext uri="{BB962C8B-B14F-4D97-AF65-F5344CB8AC3E}">
        <p14:creationId xmlns:p14="http://schemas.microsoft.com/office/powerpoint/2010/main" val="199430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880" y="0"/>
            <a:ext cx="8300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701" y="1605452"/>
            <a:ext cx="3924300" cy="35528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12984" y="250470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dirty="0"/>
              <a:t>Fig. 46 Incisiv de lapte, medial, sus (dreapta)</a:t>
            </a:r>
          </a:p>
          <a:p>
            <a:r>
              <a:rPr lang="ro-RO" dirty="0"/>
              <a:t>491 518 614 917:</a:t>
            </a:r>
          </a:p>
          <a:p>
            <a:r>
              <a:rPr lang="ro-RO" dirty="0"/>
              <a:t>1 – suprafata vestibulara 549 618 219 814</a:t>
            </a:r>
          </a:p>
          <a:p>
            <a:r>
              <a:rPr lang="ro-RO" dirty="0"/>
              <a:t>2 – suprafata meziala 497 148 684 598</a:t>
            </a:r>
          </a:p>
          <a:p>
            <a:r>
              <a:rPr lang="ro-RO" dirty="0"/>
              <a:t>3 – suprafata linguala 248 379 064 898</a:t>
            </a:r>
          </a:p>
          <a:p>
            <a:r>
              <a:rPr lang="ro-RO" dirty="0"/>
              <a:t>4 – suprafata de taiere 491 897 319 648</a:t>
            </a:r>
          </a:p>
        </p:txBody>
      </p:sp>
    </p:spTree>
    <p:extLst>
      <p:ext uri="{BB962C8B-B14F-4D97-AF65-F5344CB8AC3E}">
        <p14:creationId xmlns:p14="http://schemas.microsoft.com/office/powerpoint/2010/main" val="128581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373" y="1366861"/>
            <a:ext cx="4162425" cy="4000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13697" y="248994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dirty="0"/>
              <a:t>Fig. 47 Incisiv de lapte, lateral, sus (dreapta)</a:t>
            </a:r>
          </a:p>
          <a:p>
            <a:r>
              <a:rPr lang="ro-RO" dirty="0"/>
              <a:t>514 218 919 648:</a:t>
            </a:r>
          </a:p>
          <a:p>
            <a:r>
              <a:rPr lang="ro-RO" dirty="0"/>
              <a:t>1 – suprafata vestibulara 894 161 917 219</a:t>
            </a:r>
          </a:p>
          <a:p>
            <a:r>
              <a:rPr lang="ro-RO" dirty="0"/>
              <a:t>2 – suprafata meziala 619 517 319 498</a:t>
            </a:r>
          </a:p>
          <a:p>
            <a:r>
              <a:rPr lang="ro-RO" dirty="0"/>
              <a:t>3 – suprafata linguala 689 142 398 191</a:t>
            </a:r>
          </a:p>
          <a:p>
            <a:r>
              <a:rPr lang="ro-RO" dirty="0"/>
              <a:t>4 – suprafata de taiere 218 589 649 171</a:t>
            </a:r>
          </a:p>
        </p:txBody>
      </p:sp>
    </p:spTree>
    <p:extLst>
      <p:ext uri="{BB962C8B-B14F-4D97-AF65-F5344CB8AC3E}">
        <p14:creationId xmlns:p14="http://schemas.microsoft.com/office/powerpoint/2010/main" val="1255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267" y="1529546"/>
            <a:ext cx="4333875" cy="36480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0" y="247642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dirty="0"/>
              <a:t>Fig. 48 Incisiv de lapte, medial, inferior (dreapta)</a:t>
            </a:r>
          </a:p>
          <a:p>
            <a:r>
              <a:rPr lang="ro-RO" dirty="0"/>
              <a:t>584 917 219 498:</a:t>
            </a:r>
          </a:p>
          <a:p>
            <a:r>
              <a:rPr lang="ro-RO" dirty="0"/>
              <a:t>1 – suprafata vestibulara 514 817 219 648</a:t>
            </a:r>
          </a:p>
          <a:p>
            <a:r>
              <a:rPr lang="ro-RO" dirty="0"/>
              <a:t>2 – suprafata meziala 491 318 598 641</a:t>
            </a:r>
          </a:p>
          <a:p>
            <a:r>
              <a:rPr lang="ro-RO" dirty="0"/>
              <a:t>3 – suprafata linguala 461 598 597 681</a:t>
            </a:r>
          </a:p>
          <a:p>
            <a:r>
              <a:rPr lang="ro-RO" dirty="0"/>
              <a:t>4 – suprafata de taiere 364 891 989 641</a:t>
            </a:r>
          </a:p>
        </p:txBody>
      </p:sp>
    </p:spTree>
    <p:extLst>
      <p:ext uri="{BB962C8B-B14F-4D97-AF65-F5344CB8AC3E}">
        <p14:creationId xmlns:p14="http://schemas.microsoft.com/office/powerpoint/2010/main" val="137040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555" y="1500383"/>
            <a:ext cx="4810125" cy="38195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84394" y="2532983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dirty="0"/>
              <a:t>Fig. 49 Incisiv de lapte, lateral, inferior (dreapta)</a:t>
            </a:r>
          </a:p>
          <a:p>
            <a:r>
              <a:rPr lang="ro-RO" dirty="0"/>
              <a:t>549 817 219 491:</a:t>
            </a:r>
          </a:p>
          <a:p>
            <a:r>
              <a:rPr lang="ro-RO" dirty="0"/>
              <a:t>1 – suprafata vestibulara 589 314 898 614</a:t>
            </a:r>
          </a:p>
          <a:p>
            <a:r>
              <a:rPr lang="ro-RO" dirty="0"/>
              <a:t>2 – suprafata meziala 386 149 948 511</a:t>
            </a:r>
          </a:p>
          <a:p>
            <a:r>
              <a:rPr lang="ro-RO" dirty="0"/>
              <a:t>3 – suprafata linguala 064 018 549 898</a:t>
            </a:r>
          </a:p>
          <a:p>
            <a:r>
              <a:rPr lang="ro-RO" dirty="0"/>
              <a:t>4 – suprafata de taiere 414 818 619 710</a:t>
            </a:r>
          </a:p>
        </p:txBody>
      </p:sp>
    </p:spTree>
    <p:extLst>
      <p:ext uri="{BB962C8B-B14F-4D97-AF65-F5344CB8AC3E}">
        <p14:creationId xmlns:p14="http://schemas.microsoft.com/office/powerpoint/2010/main" val="304997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520" y="1331164"/>
            <a:ext cx="4429125" cy="42386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56358" y="273627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dirty="0"/>
              <a:t>Fig. 50 Canin de lapte, sus (dreapta)</a:t>
            </a:r>
          </a:p>
          <a:p>
            <a:r>
              <a:rPr lang="ro-RO" dirty="0"/>
              <a:t>498 691 798 541:</a:t>
            </a:r>
          </a:p>
          <a:p>
            <a:r>
              <a:rPr lang="ro-RO" dirty="0"/>
              <a:t>1 – suprafata vestibulara 461 318 518 491</a:t>
            </a:r>
          </a:p>
          <a:p>
            <a:r>
              <a:rPr lang="ro-RO" dirty="0"/>
              <a:t>2 – suprafata meziala 498 641 319 814</a:t>
            </a:r>
          </a:p>
          <a:p>
            <a:r>
              <a:rPr lang="ro-RO" dirty="0"/>
              <a:t>3 – suprafata linguala 467 891 218 541</a:t>
            </a:r>
          </a:p>
          <a:p>
            <a:r>
              <a:rPr lang="ro-RO" dirty="0"/>
              <a:t>4 – suprafata de taiere 318 491 819 617</a:t>
            </a:r>
          </a:p>
        </p:txBody>
      </p:sp>
    </p:spTree>
    <p:extLst>
      <p:ext uri="{BB962C8B-B14F-4D97-AF65-F5344CB8AC3E}">
        <p14:creationId xmlns:p14="http://schemas.microsoft.com/office/powerpoint/2010/main" val="386575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98" y="1461294"/>
            <a:ext cx="4333875" cy="4191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0" y="293838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dirty="0"/>
              <a:t>Fig. 51 Canin de lapte, jos (dreapta) 619 317 218 491:</a:t>
            </a:r>
          </a:p>
          <a:p>
            <a:r>
              <a:rPr lang="ro-RO" dirty="0"/>
              <a:t>1 – suprafata vestibulara 218 491 319 614</a:t>
            </a:r>
          </a:p>
          <a:p>
            <a:r>
              <a:rPr lang="ro-RO" dirty="0"/>
              <a:t>2 – suprafata meziala 214 817 218 316</a:t>
            </a:r>
          </a:p>
          <a:p>
            <a:r>
              <a:rPr lang="ro-RO" dirty="0"/>
              <a:t>3 – suprafata linguala 648 517 219 491</a:t>
            </a:r>
          </a:p>
          <a:p>
            <a:r>
              <a:rPr lang="ro-RO" dirty="0"/>
              <a:t>4 – suprafata de taiere 314 817 219 617</a:t>
            </a:r>
          </a:p>
        </p:txBody>
      </p:sp>
    </p:spTree>
    <p:extLst>
      <p:ext uri="{BB962C8B-B14F-4D97-AF65-F5344CB8AC3E}">
        <p14:creationId xmlns:p14="http://schemas.microsoft.com/office/powerpoint/2010/main" val="383083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134" y="1880008"/>
            <a:ext cx="5105400" cy="33242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74224" y="2803456"/>
            <a:ext cx="609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/>
              <a:t>Fig.52 Primul molar de lapte, sus (dreapta):</a:t>
            </a:r>
          </a:p>
          <a:p>
            <a:r>
              <a:rPr lang="ro-RO" dirty="0"/>
              <a:t>1 – suprafata vestibulara 491 718 519 497</a:t>
            </a:r>
          </a:p>
          <a:p>
            <a:r>
              <a:rPr lang="ro-RO" dirty="0"/>
              <a:t>2 – suprafata meziala 519 491 619 819</a:t>
            </a:r>
          </a:p>
          <a:p>
            <a:r>
              <a:rPr lang="ro-RO" dirty="0"/>
              <a:t>3 – suprafata linguala 594 817 219 648</a:t>
            </a:r>
          </a:p>
          <a:p>
            <a:r>
              <a:rPr lang="ro-RO" dirty="0"/>
              <a:t>4 – suprafata de taiere 948 218 319 681</a:t>
            </a:r>
          </a:p>
        </p:txBody>
      </p:sp>
    </p:spTree>
    <p:extLst>
      <p:ext uri="{BB962C8B-B14F-4D97-AF65-F5344CB8AC3E}">
        <p14:creationId xmlns:p14="http://schemas.microsoft.com/office/powerpoint/2010/main" val="343983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420" y="2138067"/>
            <a:ext cx="4667250" cy="26384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76588" y="258011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dirty="0"/>
              <a:t>Fig.53 Molar de lapte, al doilea, sus (dreapta)</a:t>
            </a:r>
          </a:p>
          <a:p>
            <a:r>
              <a:rPr lang="ro-RO" dirty="0"/>
              <a:t>594 168 319 491:</a:t>
            </a:r>
          </a:p>
          <a:p>
            <a:r>
              <a:rPr lang="ro-RO" dirty="0"/>
              <a:t>1 – suprafata vestibulara 619 518 219 491</a:t>
            </a:r>
          </a:p>
          <a:p>
            <a:r>
              <a:rPr lang="ro-RO" dirty="0"/>
              <a:t>2 – suprafata meziala 469 518 319 641</a:t>
            </a:r>
          </a:p>
          <a:p>
            <a:r>
              <a:rPr lang="ro-RO" dirty="0"/>
              <a:t>3 – suprafata linguala 584 316 589 491</a:t>
            </a:r>
          </a:p>
          <a:p>
            <a:r>
              <a:rPr lang="ro-RO" dirty="0"/>
              <a:t>4 – suprafata de taiere 891 498 319 617</a:t>
            </a:r>
          </a:p>
        </p:txBody>
      </p:sp>
    </p:spTree>
    <p:extLst>
      <p:ext uri="{BB962C8B-B14F-4D97-AF65-F5344CB8AC3E}">
        <p14:creationId xmlns:p14="http://schemas.microsoft.com/office/powerpoint/2010/main" val="107313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093" y="1575011"/>
            <a:ext cx="5086350" cy="39719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05816" y="268381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dirty="0"/>
              <a:t>Fig.54 Primul molar de lapte, inferior (dreapta)</a:t>
            </a:r>
          </a:p>
          <a:p>
            <a:r>
              <a:rPr lang="ro-RO" dirty="0"/>
              <a:t>491 318 519 491:</a:t>
            </a:r>
          </a:p>
          <a:p>
            <a:r>
              <a:rPr lang="ro-RO" dirty="0"/>
              <a:t>1 – suprafata vestibulara 614 817 219 817</a:t>
            </a:r>
          </a:p>
          <a:p>
            <a:r>
              <a:rPr lang="ro-RO" dirty="0"/>
              <a:t>2 – suprafata meziala 486 519 719 491</a:t>
            </a:r>
          </a:p>
          <a:p>
            <a:r>
              <a:rPr lang="ro-RO" dirty="0"/>
              <a:t>3 – suprafata linguala 801 698 598 641</a:t>
            </a:r>
          </a:p>
          <a:p>
            <a:r>
              <a:rPr lang="ro-RO" dirty="0"/>
              <a:t>4 – suprafata de taiere 894 219 319 810</a:t>
            </a:r>
          </a:p>
        </p:txBody>
      </p:sp>
    </p:spTree>
    <p:extLst>
      <p:ext uri="{BB962C8B-B14F-4D97-AF65-F5344CB8AC3E}">
        <p14:creationId xmlns:p14="http://schemas.microsoft.com/office/powerpoint/2010/main" val="76813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066" y="1526553"/>
            <a:ext cx="5000625" cy="3314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98096" y="230674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dirty="0"/>
              <a:t>Fig. 55 Molar de lapte secund, jos (dreapta)</a:t>
            </a:r>
          </a:p>
          <a:p>
            <a:r>
              <a:rPr lang="ro-RO" dirty="0"/>
              <a:t>916 849 319 496:</a:t>
            </a:r>
          </a:p>
          <a:p>
            <a:r>
              <a:rPr lang="ro-RO" dirty="0"/>
              <a:t>1 – suprafata vestibulara 514 217 218 494</a:t>
            </a:r>
          </a:p>
          <a:p>
            <a:r>
              <a:rPr lang="ro-RO" dirty="0"/>
              <a:t>2 – suprafata meziala 584 564 819 718</a:t>
            </a:r>
          </a:p>
          <a:p>
            <a:r>
              <a:rPr lang="ro-RO" dirty="0"/>
              <a:t>3 – suprafata linguala 496 549 891 548</a:t>
            </a:r>
          </a:p>
          <a:p>
            <a:r>
              <a:rPr lang="ro-RO" dirty="0"/>
              <a:t>4 – suprafata de taiere 649 817 918 491</a:t>
            </a:r>
          </a:p>
        </p:txBody>
      </p:sp>
    </p:spTree>
    <p:extLst>
      <p:ext uri="{BB962C8B-B14F-4D97-AF65-F5344CB8AC3E}">
        <p14:creationId xmlns:p14="http://schemas.microsoft.com/office/powerpoint/2010/main" val="353218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orespondența dintre dinți și organele corpului în acupunctură"/>
          <p:cNvSpPr>
            <a:spLocks noChangeAspect="1" noChangeArrowheads="1"/>
          </p:cNvSpPr>
          <p:nvPr/>
        </p:nvSpPr>
        <p:spPr bwMode="auto">
          <a:xfrm>
            <a:off x="63500" y="-136525"/>
            <a:ext cx="4543425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381" y="1254258"/>
            <a:ext cx="5372100" cy="4933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25559" y="2026840"/>
            <a:ext cx="4358326" cy="313932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rgbClr val="3D3D3D"/>
                </a:solidFill>
                <a:latin typeface="Montserrat"/>
              </a:rPr>
              <a:t>Fiecare dintre dinți este legat de un </a:t>
            </a:r>
            <a:endParaRPr lang="fr-BE" b="1" dirty="0" smtClean="0">
              <a:solidFill>
                <a:srgbClr val="3D3D3D"/>
              </a:solidFill>
              <a:latin typeface="Montserrat"/>
            </a:endParaRPr>
          </a:p>
          <a:p>
            <a:r>
              <a:rPr lang="ro-RO" b="1" dirty="0" smtClean="0">
                <a:solidFill>
                  <a:srgbClr val="3D3D3D"/>
                </a:solidFill>
                <a:latin typeface="Montserrat"/>
              </a:rPr>
              <a:t>meridian care </a:t>
            </a:r>
            <a:endParaRPr lang="fr-BE" b="1" dirty="0" smtClean="0">
              <a:solidFill>
                <a:srgbClr val="3D3D3D"/>
              </a:solidFill>
              <a:latin typeface="Montserrat"/>
            </a:endParaRPr>
          </a:p>
          <a:p>
            <a:r>
              <a:rPr lang="ro-RO" b="1" dirty="0" smtClean="0">
                <a:solidFill>
                  <a:srgbClr val="3D3D3D"/>
                </a:solidFill>
                <a:latin typeface="Montserrat"/>
              </a:rPr>
              <a:t>este </a:t>
            </a:r>
            <a:r>
              <a:rPr lang="ro-RO" b="1" dirty="0">
                <a:solidFill>
                  <a:srgbClr val="3D3D3D"/>
                </a:solidFill>
                <a:latin typeface="Montserrat"/>
              </a:rPr>
              <a:t>legat de diverse organe, </a:t>
            </a:r>
            <a:r>
              <a:rPr lang="ro-RO" b="1" dirty="0" smtClean="0">
                <a:solidFill>
                  <a:srgbClr val="3D3D3D"/>
                </a:solidFill>
                <a:latin typeface="Montserrat"/>
              </a:rPr>
              <a:t>țesuturi</a:t>
            </a:r>
            <a:endParaRPr lang="fr-BE" b="1" dirty="0" smtClean="0">
              <a:solidFill>
                <a:srgbClr val="3D3D3D"/>
              </a:solidFill>
              <a:latin typeface="Montserrat"/>
            </a:endParaRPr>
          </a:p>
          <a:p>
            <a:r>
              <a:rPr lang="ro-RO" b="1" dirty="0" smtClean="0">
                <a:solidFill>
                  <a:srgbClr val="3D3D3D"/>
                </a:solidFill>
                <a:latin typeface="Montserrat"/>
              </a:rPr>
              <a:t> </a:t>
            </a:r>
            <a:r>
              <a:rPr lang="ro-RO" b="1" dirty="0">
                <a:solidFill>
                  <a:srgbClr val="3D3D3D"/>
                </a:solidFill>
                <a:latin typeface="Montserrat"/>
              </a:rPr>
              <a:t>și glande din corp. Această conexiune </a:t>
            </a:r>
            <a:endParaRPr lang="fr-BE" b="1" dirty="0" smtClean="0">
              <a:solidFill>
                <a:srgbClr val="3D3D3D"/>
              </a:solidFill>
              <a:latin typeface="Montserrat"/>
            </a:endParaRPr>
          </a:p>
          <a:p>
            <a:r>
              <a:rPr lang="ro-RO" b="1" dirty="0" smtClean="0">
                <a:solidFill>
                  <a:srgbClr val="3D3D3D"/>
                </a:solidFill>
                <a:latin typeface="Montserrat"/>
              </a:rPr>
              <a:t>poate </a:t>
            </a:r>
            <a:r>
              <a:rPr lang="ro-RO" b="1" dirty="0">
                <a:solidFill>
                  <a:srgbClr val="3D3D3D"/>
                </a:solidFill>
                <a:latin typeface="Montserrat"/>
              </a:rPr>
              <a:t>indica adesea starea </a:t>
            </a:r>
            <a:endParaRPr lang="fr-BE" b="1" dirty="0" smtClean="0">
              <a:solidFill>
                <a:srgbClr val="3D3D3D"/>
              </a:solidFill>
              <a:latin typeface="Montserrat"/>
            </a:endParaRPr>
          </a:p>
          <a:p>
            <a:r>
              <a:rPr lang="ro-RO" b="1" dirty="0" smtClean="0">
                <a:solidFill>
                  <a:srgbClr val="3D3D3D"/>
                </a:solidFill>
                <a:latin typeface="Montserrat"/>
              </a:rPr>
              <a:t>de </a:t>
            </a:r>
            <a:r>
              <a:rPr lang="ro-RO" b="1" dirty="0">
                <a:solidFill>
                  <a:srgbClr val="3D3D3D"/>
                </a:solidFill>
                <a:latin typeface="Montserrat"/>
              </a:rPr>
              <a:t>sănătate generală, </a:t>
            </a:r>
            <a:r>
              <a:rPr lang="ro-RO" b="1" dirty="0" smtClean="0">
                <a:solidFill>
                  <a:srgbClr val="3D3D3D"/>
                </a:solidFill>
                <a:latin typeface="Montserrat"/>
              </a:rPr>
              <a:t>revizuind</a:t>
            </a:r>
            <a:endParaRPr lang="fr-BE" b="1" dirty="0" smtClean="0">
              <a:solidFill>
                <a:srgbClr val="3D3D3D"/>
              </a:solidFill>
              <a:latin typeface="Montserrat"/>
            </a:endParaRPr>
          </a:p>
          <a:p>
            <a:r>
              <a:rPr lang="ro-RO" b="1" dirty="0" smtClean="0">
                <a:solidFill>
                  <a:srgbClr val="3D3D3D"/>
                </a:solidFill>
                <a:latin typeface="Montserrat"/>
              </a:rPr>
              <a:t> </a:t>
            </a:r>
            <a:r>
              <a:rPr lang="ro-RO" b="1" dirty="0">
                <a:solidFill>
                  <a:srgbClr val="3D3D3D"/>
                </a:solidFill>
                <a:latin typeface="Montserrat"/>
              </a:rPr>
              <a:t>starea </a:t>
            </a:r>
            <a:r>
              <a:rPr lang="ro-RO" b="1" dirty="0" smtClean="0">
                <a:solidFill>
                  <a:srgbClr val="3D3D3D"/>
                </a:solidFill>
                <a:latin typeface="Montserrat"/>
              </a:rPr>
              <a:t>d</a:t>
            </a:r>
            <a:r>
              <a:rPr lang="fr-BE" b="1" dirty="0" smtClean="0">
                <a:solidFill>
                  <a:srgbClr val="3D3D3D"/>
                </a:solidFill>
                <a:latin typeface="Montserrat"/>
              </a:rPr>
              <a:t>vs </a:t>
            </a:r>
            <a:r>
              <a:rPr lang="ro-RO" b="1" dirty="0" smtClean="0">
                <a:solidFill>
                  <a:srgbClr val="3D3D3D"/>
                </a:solidFill>
                <a:latin typeface="Montserrat"/>
              </a:rPr>
              <a:t>dentară</a:t>
            </a:r>
            <a:r>
              <a:rPr lang="ro-RO" b="1" dirty="0">
                <a:solidFill>
                  <a:srgbClr val="3D3D3D"/>
                </a:solidFill>
                <a:latin typeface="Montserrat"/>
              </a:rPr>
              <a:t>. Dacă o </a:t>
            </a:r>
            <a:r>
              <a:rPr lang="ro-RO" b="1" dirty="0" smtClean="0">
                <a:solidFill>
                  <a:srgbClr val="3D3D3D"/>
                </a:solidFill>
                <a:latin typeface="Montserrat"/>
              </a:rPr>
              <a:t>persoană</a:t>
            </a:r>
            <a:endParaRPr lang="fr-BE" b="1" dirty="0" smtClean="0">
              <a:solidFill>
                <a:srgbClr val="3D3D3D"/>
              </a:solidFill>
              <a:latin typeface="Montserrat"/>
            </a:endParaRPr>
          </a:p>
          <a:p>
            <a:r>
              <a:rPr lang="ro-RO" b="1" dirty="0" smtClean="0">
                <a:solidFill>
                  <a:srgbClr val="3D3D3D"/>
                </a:solidFill>
                <a:latin typeface="Montserrat"/>
              </a:rPr>
              <a:t> </a:t>
            </a:r>
            <a:r>
              <a:rPr lang="ro-RO" b="1" dirty="0">
                <a:solidFill>
                  <a:srgbClr val="3D3D3D"/>
                </a:solidFill>
                <a:latin typeface="Montserrat"/>
              </a:rPr>
              <a:t>are un organ intern slab, </a:t>
            </a:r>
            <a:endParaRPr lang="fr-BE" b="1" dirty="0" smtClean="0">
              <a:solidFill>
                <a:srgbClr val="3D3D3D"/>
              </a:solidFill>
              <a:latin typeface="Montserrat"/>
            </a:endParaRPr>
          </a:p>
          <a:p>
            <a:r>
              <a:rPr lang="ro-RO" b="1" dirty="0" smtClean="0">
                <a:solidFill>
                  <a:srgbClr val="3D3D3D"/>
                </a:solidFill>
                <a:latin typeface="Montserrat"/>
              </a:rPr>
              <a:t>starea </a:t>
            </a:r>
            <a:r>
              <a:rPr lang="ro-RO" b="1" dirty="0">
                <a:solidFill>
                  <a:srgbClr val="3D3D3D"/>
                </a:solidFill>
                <a:latin typeface="Montserrat"/>
              </a:rPr>
              <a:t>dinților asociați ar </a:t>
            </a:r>
            <a:endParaRPr lang="fr-BE" b="1" dirty="0" smtClean="0">
              <a:solidFill>
                <a:srgbClr val="3D3D3D"/>
              </a:solidFill>
              <a:latin typeface="Montserrat"/>
            </a:endParaRPr>
          </a:p>
          <a:p>
            <a:r>
              <a:rPr lang="ro-RO" b="1" dirty="0" smtClean="0">
                <a:solidFill>
                  <a:srgbClr val="3D3D3D"/>
                </a:solidFill>
                <a:latin typeface="Montserrat"/>
              </a:rPr>
              <a:t>putea </a:t>
            </a:r>
            <a:r>
              <a:rPr lang="ro-RO" b="1" dirty="0">
                <a:solidFill>
                  <a:srgbClr val="3D3D3D"/>
                </a:solidFill>
                <a:latin typeface="Montserrat"/>
              </a:rPr>
              <a:t>fi problema.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0655053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21211" y="301647"/>
            <a:ext cx="4473463" cy="499443"/>
          </a:xfrm>
        </p:spPr>
        <p:txBody>
          <a:bodyPr>
            <a:normAutofit fontScale="90000"/>
          </a:bodyPr>
          <a:lstStyle/>
          <a:p>
            <a:pPr algn="ctr"/>
            <a:r>
              <a:rPr lang="fr-BE" dirty="0" smtClean="0"/>
              <a:t>Caria </a:t>
            </a:r>
            <a:r>
              <a:rPr lang="fr-BE" dirty="0" err="1" smtClean="0"/>
              <a:t>dentara</a:t>
            </a:r>
            <a:endParaRPr lang="ro-RO" dirty="0"/>
          </a:p>
        </p:txBody>
      </p:sp>
      <p:pic>
        <p:nvPicPr>
          <p:cNvPr id="1026" name="Picture 2" descr="Ar putea fi o imagine cu text care spune „CARIE DENTARA 5148584 PROBLEME DENTARE SAU ALE GURII 1488514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416" y="2257853"/>
            <a:ext cx="5371051" cy="326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6093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err="1" smtClean="0"/>
              <a:t>Abcesul</a:t>
            </a:r>
            <a:r>
              <a:rPr lang="fr-BE" dirty="0" smtClean="0"/>
              <a:t> </a:t>
            </a:r>
            <a:r>
              <a:rPr lang="fr-BE" dirty="0" err="1" smtClean="0"/>
              <a:t>dentar</a:t>
            </a:r>
            <a:endParaRPr lang="ro-RO" dirty="0"/>
          </a:p>
        </p:txBody>
      </p:sp>
      <p:pic>
        <p:nvPicPr>
          <p:cNvPr id="2050" name="Picture 2" descr="De ce apare puroiul dentar si ce e de facut?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969" y="2279046"/>
            <a:ext cx="4595854" cy="370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26918" y="3208883"/>
            <a:ext cx="3919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5400" dirty="0">
                <a:solidFill>
                  <a:srgbClr val="0000FF"/>
                </a:solidFill>
                <a:latin typeface="Impact" panose="020B0806030902050204" pitchFamily="34" charset="0"/>
              </a:rPr>
              <a:t>518231415</a:t>
            </a:r>
            <a:endParaRPr lang="ro-RO" sz="54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4698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1995" y="438946"/>
            <a:ext cx="10230169" cy="748831"/>
          </a:xfrm>
        </p:spPr>
        <p:txBody>
          <a:bodyPr>
            <a:normAutofit fontScale="90000"/>
          </a:bodyPr>
          <a:lstStyle/>
          <a:p>
            <a:pPr algn="ctr"/>
            <a:r>
              <a:rPr lang="fr-BE" dirty="0" err="1" smtClean="0"/>
              <a:t>Placa</a:t>
            </a:r>
            <a:r>
              <a:rPr lang="fr-BE" dirty="0" smtClean="0"/>
              <a:t> </a:t>
            </a:r>
            <a:r>
              <a:rPr lang="fr-BE" dirty="0" err="1" smtClean="0"/>
              <a:t>dentara-tartrul</a:t>
            </a:r>
            <a:r>
              <a:rPr lang="fr-BE" dirty="0" smtClean="0"/>
              <a:t/>
            </a:r>
            <a:br>
              <a:rPr lang="fr-BE" dirty="0" smtClean="0"/>
            </a:br>
            <a:endParaRPr lang="ro-RO" dirty="0"/>
          </a:p>
        </p:txBody>
      </p:sp>
      <p:pic>
        <p:nvPicPr>
          <p:cNvPr id="4098" name="Picture 2" descr="Tartrul - cum apare și cum il putem combate?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09" y="2177842"/>
            <a:ext cx="6256896" cy="468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44996" y="3489431"/>
            <a:ext cx="28474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5400" dirty="0">
                <a:solidFill>
                  <a:srgbClr val="0000FF"/>
                </a:solidFill>
                <a:latin typeface="+mj-lt"/>
              </a:rPr>
              <a:t>51482182</a:t>
            </a:r>
            <a:endParaRPr lang="ro-RO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80873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4226" y="71300"/>
            <a:ext cx="10178322" cy="1492132"/>
          </a:xfrm>
        </p:spPr>
        <p:txBody>
          <a:bodyPr/>
          <a:lstStyle/>
          <a:p>
            <a:pPr algn="ctr"/>
            <a:r>
              <a:rPr lang="fr-BE" dirty="0" smtClean="0"/>
              <a:t>Fractura </a:t>
            </a:r>
            <a:r>
              <a:rPr lang="fr-BE" dirty="0" err="1" smtClean="0"/>
              <a:t>dentara</a:t>
            </a:r>
            <a:endParaRPr lang="ro-RO" dirty="0"/>
          </a:p>
        </p:txBody>
      </p:sp>
      <p:pic>
        <p:nvPicPr>
          <p:cNvPr id="5122" name="Picture 2" descr="https://teodent.ro/media/blog/dinte-rupt-botosani_86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14" y="2249909"/>
            <a:ext cx="6075544" cy="344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47175" y="3605456"/>
            <a:ext cx="4336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5400" dirty="0" smtClean="0">
                <a:solidFill>
                  <a:srgbClr val="0000FF"/>
                </a:solidFill>
                <a:latin typeface="+mj-lt"/>
              </a:rPr>
              <a:t>814454251</a:t>
            </a:r>
            <a:endParaRPr lang="ro-RO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17190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err="1" smtClean="0"/>
              <a:t>Sensibilitatea</a:t>
            </a:r>
            <a:r>
              <a:rPr lang="fr-BE" dirty="0" smtClean="0"/>
              <a:t> </a:t>
            </a:r>
            <a:r>
              <a:rPr lang="fr-BE" dirty="0" err="1" smtClean="0"/>
              <a:t>dentara</a:t>
            </a:r>
            <a:endParaRPr lang="ro-RO" dirty="0"/>
          </a:p>
        </p:txBody>
      </p:sp>
      <p:pic>
        <p:nvPicPr>
          <p:cNvPr id="6146" name="Picture 2" descr="Sensibilitatea dentară - care sunt cauzele și tehnicile de îgrijire -  Smile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49" y="1698276"/>
            <a:ext cx="5151716" cy="449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271208" y="353946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5400" dirty="0">
                <a:solidFill>
                  <a:srgbClr val="0000FF"/>
                </a:solidFill>
                <a:latin typeface="+mj-lt"/>
              </a:rPr>
              <a:t>1484312</a:t>
            </a:r>
            <a:r>
              <a:rPr lang="ro-RO" dirty="0"/>
              <a:t/>
            </a:r>
            <a:br>
              <a:rPr lang="ro-RO" dirty="0"/>
            </a:b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9815413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err="1" smtClean="0"/>
              <a:t>Durerea</a:t>
            </a:r>
            <a:r>
              <a:rPr lang="fr-BE" dirty="0" smtClean="0"/>
              <a:t> </a:t>
            </a:r>
            <a:r>
              <a:rPr lang="fr-BE" dirty="0" err="1" smtClean="0"/>
              <a:t>dentara</a:t>
            </a:r>
            <a:r>
              <a:rPr lang="fr-BE" dirty="0" smtClean="0"/>
              <a:t> </a:t>
            </a:r>
            <a:r>
              <a:rPr lang="fr-BE" dirty="0" err="1" smtClean="0"/>
              <a:t>acuta</a:t>
            </a:r>
            <a:endParaRPr lang="ro-RO" dirty="0"/>
          </a:p>
        </p:txBody>
      </p:sp>
      <p:pic>
        <p:nvPicPr>
          <p:cNvPr id="7170" name="Picture 2" descr="Lucrari dentare fixe: Accidente si Complicat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2524027"/>
            <a:ext cx="3396478" cy="283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88145" y="3200103"/>
            <a:ext cx="43991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5400" dirty="0">
                <a:solidFill>
                  <a:srgbClr val="0000FF"/>
                </a:solidFill>
                <a:latin typeface="+mj-lt"/>
              </a:rPr>
              <a:t>5182544</a:t>
            </a:r>
            <a:r>
              <a:rPr lang="ro-RO" sz="5400" dirty="0">
                <a:latin typeface="+mj-lt"/>
              </a:rPr>
              <a:t/>
            </a:r>
            <a:br>
              <a:rPr lang="ro-RO" sz="5400" dirty="0">
                <a:latin typeface="+mj-lt"/>
              </a:rPr>
            </a:br>
            <a:endParaRPr lang="ro-RO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34565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u este disponibilă nicio descriere pentru fotografi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1993851"/>
            <a:ext cx="4143375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665510" y="2114105"/>
            <a:ext cx="6381042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>
                <a:latin typeface="+mj-lt"/>
              </a:rPr>
              <a:t>I</a:t>
            </a:r>
            <a:r>
              <a:rPr lang="ro-RO" sz="2400" dirty="0" smtClean="0">
                <a:latin typeface="+mj-lt"/>
              </a:rPr>
              <a:t>n </a:t>
            </a:r>
            <a:r>
              <a:rPr lang="ro-RO" sz="2400" dirty="0">
                <a:latin typeface="+mj-lt"/>
              </a:rPr>
              <a:t>mijloc se afla formula chimica a durerii. </a:t>
            </a:r>
            <a:endParaRPr lang="fr-BE" sz="2400" dirty="0" smtClean="0">
              <a:latin typeface="+mj-lt"/>
            </a:endParaRPr>
          </a:p>
          <a:p>
            <a:r>
              <a:rPr lang="ro-RO" sz="2400" dirty="0" smtClean="0">
                <a:latin typeface="+mj-lt"/>
              </a:rPr>
              <a:t>Ne </a:t>
            </a:r>
            <a:r>
              <a:rPr lang="ro-RO" sz="2400" dirty="0">
                <a:latin typeface="+mj-lt"/>
              </a:rPr>
              <a:t>concentram asupra ei exact ca pe orice </a:t>
            </a:r>
            <a:endParaRPr lang="fr-BE" sz="2400" dirty="0" smtClean="0">
              <a:latin typeface="+mj-lt"/>
            </a:endParaRPr>
          </a:p>
          <a:p>
            <a:r>
              <a:rPr lang="ro-RO" sz="2400" dirty="0" smtClean="0">
                <a:latin typeface="+mj-lt"/>
              </a:rPr>
              <a:t>serie </a:t>
            </a:r>
            <a:r>
              <a:rPr lang="ro-RO" sz="2400" dirty="0">
                <a:latin typeface="+mj-lt"/>
              </a:rPr>
              <a:t>numerica.</a:t>
            </a:r>
          </a:p>
          <a:p>
            <a:r>
              <a:rPr lang="ro-RO" sz="2400" dirty="0">
                <a:latin typeface="+mj-lt"/>
              </a:rPr>
              <a:t>Inainte ne concentram asupra primei serii </a:t>
            </a:r>
            <a:endParaRPr lang="fr-BE" sz="2400" dirty="0" smtClean="0">
              <a:latin typeface="+mj-lt"/>
            </a:endParaRPr>
          </a:p>
          <a:p>
            <a:r>
              <a:rPr lang="ro-RO" sz="2400" dirty="0" smtClean="0">
                <a:latin typeface="+mj-lt"/>
              </a:rPr>
              <a:t>numerice </a:t>
            </a:r>
            <a:endParaRPr lang="fr-BE" sz="2400" dirty="0" smtClean="0">
              <a:latin typeface="+mj-lt"/>
            </a:endParaRPr>
          </a:p>
          <a:p>
            <a:r>
              <a:rPr lang="ro-RO" sz="2400" dirty="0" smtClean="0">
                <a:latin typeface="+mj-lt"/>
              </a:rPr>
              <a:t>si dupa</a:t>
            </a:r>
            <a:r>
              <a:rPr lang="fr-BE" sz="2400" dirty="0">
                <a:latin typeface="+mj-lt"/>
              </a:rPr>
              <a:t> </a:t>
            </a:r>
            <a:r>
              <a:rPr lang="ro-RO" sz="2400" dirty="0" smtClean="0">
                <a:latin typeface="+mj-lt"/>
              </a:rPr>
              <a:t>asupra </a:t>
            </a:r>
            <a:r>
              <a:rPr lang="ro-RO" sz="2400" dirty="0">
                <a:latin typeface="+mj-lt"/>
              </a:rPr>
              <a:t>ultimei serii numerice.</a:t>
            </a:r>
          </a:p>
          <a:p>
            <a:r>
              <a:rPr lang="ro-RO" sz="2400" dirty="0">
                <a:latin typeface="+mj-lt"/>
              </a:rPr>
              <a:t>Ne imaginam cum fiecare cifra patrunde in </a:t>
            </a:r>
            <a:endParaRPr lang="fr-BE" sz="2400" dirty="0" smtClean="0">
              <a:latin typeface="+mj-lt"/>
            </a:endParaRPr>
          </a:p>
          <a:p>
            <a:r>
              <a:rPr lang="ro-RO" sz="2400" dirty="0" smtClean="0">
                <a:latin typeface="+mj-lt"/>
              </a:rPr>
              <a:t>locul </a:t>
            </a:r>
            <a:r>
              <a:rPr lang="ro-RO" sz="2400" dirty="0">
                <a:latin typeface="+mj-lt"/>
              </a:rPr>
              <a:t>dureros. </a:t>
            </a:r>
            <a:endParaRPr lang="fr-BE" sz="2400" dirty="0" smtClean="0">
              <a:latin typeface="+mj-lt"/>
            </a:endParaRPr>
          </a:p>
          <a:p>
            <a:r>
              <a:rPr lang="ro-RO" sz="2400" dirty="0" smtClean="0">
                <a:latin typeface="+mj-lt"/>
              </a:rPr>
              <a:t>Dupa </a:t>
            </a:r>
            <a:r>
              <a:rPr lang="ro-RO" sz="2400" dirty="0">
                <a:latin typeface="+mj-lt"/>
              </a:rPr>
              <a:t>cateva minute, durerea se diminueaza, </a:t>
            </a:r>
            <a:endParaRPr lang="fr-BE" sz="2400" dirty="0" smtClean="0">
              <a:latin typeface="+mj-lt"/>
            </a:endParaRPr>
          </a:p>
          <a:p>
            <a:r>
              <a:rPr lang="ro-RO" sz="2400" dirty="0" smtClean="0">
                <a:latin typeface="+mj-lt"/>
              </a:rPr>
              <a:t>dupa </a:t>
            </a:r>
            <a:r>
              <a:rPr lang="ro-RO" sz="2400" dirty="0">
                <a:latin typeface="+mj-lt"/>
              </a:rPr>
              <a:t>care dispare</a:t>
            </a:r>
            <a:r>
              <a:rPr lang="ro-RO" sz="2400" dirty="0" smtClean="0">
                <a:latin typeface="+mj-lt"/>
              </a:rPr>
              <a:t>.</a:t>
            </a:r>
            <a:endParaRPr lang="fr-BE" sz="2400" dirty="0" smtClean="0">
              <a:latin typeface="+mj-lt"/>
            </a:endParaRPr>
          </a:p>
          <a:p>
            <a:r>
              <a:rPr lang="ro-RO" sz="2400" dirty="0" smtClean="0">
                <a:latin typeface="+mj-lt"/>
              </a:rPr>
              <a:t> </a:t>
            </a:r>
            <a:r>
              <a:rPr lang="ro-RO" sz="2400" dirty="0">
                <a:latin typeface="+mj-lt"/>
              </a:rPr>
              <a:t>Purtati-o in continuare asupra dvs, sau daca </a:t>
            </a:r>
            <a:r>
              <a:rPr lang="ro-RO" sz="2400" dirty="0" smtClean="0">
                <a:latin typeface="+mj-lt"/>
              </a:rPr>
              <a:t>este</a:t>
            </a:r>
            <a:endParaRPr lang="fr-BE" sz="2400" dirty="0" smtClean="0">
              <a:latin typeface="+mj-lt"/>
            </a:endParaRPr>
          </a:p>
          <a:p>
            <a:r>
              <a:rPr lang="ro-RO" sz="2400" dirty="0" smtClean="0">
                <a:latin typeface="+mj-lt"/>
              </a:rPr>
              <a:t> </a:t>
            </a:r>
            <a:r>
              <a:rPr lang="ro-RO" sz="2400" dirty="0">
                <a:latin typeface="+mj-lt"/>
              </a:rPr>
              <a:t>posibil, </a:t>
            </a:r>
            <a:r>
              <a:rPr lang="ro-RO" sz="2400" dirty="0" smtClean="0">
                <a:latin typeface="+mj-lt"/>
              </a:rPr>
              <a:t>puneti-o </a:t>
            </a:r>
            <a:r>
              <a:rPr lang="ro-RO" sz="2400" dirty="0">
                <a:latin typeface="+mj-lt"/>
              </a:rPr>
              <a:t>direct pe locul durero</a:t>
            </a:r>
          </a:p>
          <a:p>
            <a:endParaRPr lang="ro-RO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FORMULA CHIMICA A DURERII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025094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20234" y="612973"/>
            <a:ext cx="6731431" cy="454646"/>
          </a:xfrm>
        </p:spPr>
        <p:txBody>
          <a:bodyPr>
            <a:normAutofit fontScale="90000"/>
          </a:bodyPr>
          <a:lstStyle/>
          <a:p>
            <a:pPr algn="ctr"/>
            <a:r>
              <a:rPr lang="fr-BE" dirty="0" err="1" smtClean="0"/>
              <a:t>parodontoza</a:t>
            </a:r>
            <a:endParaRPr lang="ro-RO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33626" y="3991555"/>
            <a:ext cx="9538242" cy="58322"/>
          </a:xfrm>
        </p:spPr>
        <p:txBody>
          <a:bodyPr>
            <a:normAutofit fontScale="25000" lnSpcReduction="20000"/>
          </a:bodyPr>
          <a:lstStyle/>
          <a:p>
            <a:endParaRPr lang="ro-RO" dirty="0"/>
          </a:p>
        </p:txBody>
      </p:sp>
      <p:pic>
        <p:nvPicPr>
          <p:cNvPr id="3074" name="Picture 2" descr="Ce este parodontoza, cum se manifesta si cum se trateaza - Miko Den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341" y="3438543"/>
            <a:ext cx="10364002" cy="345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61412" y="1905189"/>
            <a:ext cx="51984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5400" dirty="0">
                <a:solidFill>
                  <a:srgbClr val="0000FF"/>
                </a:solidFill>
                <a:latin typeface="+mj-lt"/>
              </a:rPr>
              <a:t>58145421</a:t>
            </a:r>
            <a:r>
              <a:rPr lang="ro-RO" sz="5400" dirty="0">
                <a:latin typeface="+mj-lt"/>
              </a:rPr>
              <a:t/>
            </a:r>
            <a:br>
              <a:rPr lang="ro-RO" sz="5400" dirty="0">
                <a:latin typeface="+mj-lt"/>
              </a:rPr>
            </a:br>
            <a:endParaRPr lang="ro-RO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2186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035" y="19050"/>
            <a:ext cx="6467475" cy="6838950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4235738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95" y="144938"/>
            <a:ext cx="6524625" cy="6858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95" y="859018"/>
            <a:ext cx="6448425" cy="34099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725" y="3600450"/>
            <a:ext cx="5635756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50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82" y="2951921"/>
            <a:ext cx="3848100" cy="30003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88" y="231912"/>
            <a:ext cx="3905250" cy="28956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63" y="3684394"/>
            <a:ext cx="3876675" cy="29241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590258" y="231912"/>
            <a:ext cx="5401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b="1" dirty="0" err="1" smtClean="0"/>
              <a:t>Metoda</a:t>
            </a:r>
            <a:r>
              <a:rPr lang="fr-BE" sz="2800" b="1" dirty="0" smtClean="0"/>
              <a:t> de </a:t>
            </a:r>
            <a:r>
              <a:rPr lang="fr-BE" sz="2800" b="1" dirty="0" err="1" smtClean="0"/>
              <a:t>detox</a:t>
            </a:r>
            <a:r>
              <a:rPr lang="fr-BE" sz="2800" b="1" dirty="0" smtClean="0"/>
              <a:t> </a:t>
            </a:r>
            <a:r>
              <a:rPr lang="fr-BE" sz="2800" b="1" dirty="0" err="1" smtClean="0"/>
              <a:t>informational</a:t>
            </a:r>
            <a:endParaRPr lang="ro-RO" sz="2800" b="1" dirty="0"/>
          </a:p>
        </p:txBody>
      </p:sp>
    </p:spTree>
    <p:extLst>
      <p:ext uri="{BB962C8B-B14F-4D97-AF65-F5344CB8AC3E}">
        <p14:creationId xmlns:p14="http://schemas.microsoft.com/office/powerpoint/2010/main" val="1293121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74177" y="1093074"/>
            <a:ext cx="4453379" cy="4351338"/>
          </a:xfrm>
        </p:spPr>
        <p:txBody>
          <a:bodyPr>
            <a:normAutofit fontScale="70000" lnSpcReduction="20000"/>
          </a:bodyPr>
          <a:lstStyle/>
          <a:p>
            <a:r>
              <a:rPr lang="ro-RO" dirty="0" smtClean="0"/>
              <a:t>Dinți 698 314 819 516</a:t>
            </a:r>
          </a:p>
          <a:p>
            <a:r>
              <a:rPr lang="ro-RO" dirty="0" smtClean="0"/>
              <a:t>Fig. 26 Structura generală a dintelui:</a:t>
            </a:r>
          </a:p>
          <a:p>
            <a:r>
              <a:rPr lang="ro-RO" dirty="0" smtClean="0"/>
              <a:t>1 - coroana dintelui 319 594 938 716</a:t>
            </a:r>
          </a:p>
          <a:p>
            <a:r>
              <a:rPr lang="ro-RO" dirty="0" smtClean="0"/>
              <a:t>2 - gâtul dintelui 364 891 219 491</a:t>
            </a:r>
          </a:p>
          <a:p>
            <a:r>
              <a:rPr lang="ro-RO" dirty="0" smtClean="0"/>
              <a:t>3 - rădăcina dintelui 368 549 188 794</a:t>
            </a:r>
          </a:p>
          <a:p>
            <a:r>
              <a:rPr lang="ro-RO" dirty="0" smtClean="0"/>
              <a:t>4 - tuberculul dentar 364 198 501 248</a:t>
            </a:r>
          </a:p>
          <a:p>
            <a:r>
              <a:rPr lang="ro-RO" dirty="0" smtClean="0"/>
              <a:t>5 - cincia 601 549 906 714</a:t>
            </a:r>
          </a:p>
          <a:p>
            <a:r>
              <a:rPr lang="ro-RO" dirty="0" smtClean="0"/>
              <a:t>6 - apexul rădăcinii 594 315 498 515</a:t>
            </a:r>
          </a:p>
          <a:p>
            <a:r>
              <a:rPr lang="ro-RO" dirty="0" smtClean="0"/>
              <a:t>7 - smalțul dintelui 618 374 898 161</a:t>
            </a:r>
          </a:p>
          <a:p>
            <a:r>
              <a:rPr lang="ro-RO" dirty="0" smtClean="0"/>
              <a:t>8 - dentină, substanță dentară 548 314 819 716</a:t>
            </a:r>
          </a:p>
          <a:p>
            <a:r>
              <a:rPr lang="ro-RO" dirty="0" smtClean="0"/>
              <a:t>9 - pulpă dentară, pulpă dentară 316 481 219 649</a:t>
            </a:r>
          </a:p>
          <a:p>
            <a:r>
              <a:rPr lang="ro-RO" dirty="0" smtClean="0"/>
              <a:t>10 - pulpă de coroană 318 691 378 549</a:t>
            </a:r>
          </a:p>
          <a:p>
            <a:r>
              <a:rPr lang="ro-RO" dirty="0" smtClean="0"/>
              <a:t>11 - pulpă radiculară 471 649 398 591</a:t>
            </a:r>
          </a:p>
          <a:p>
            <a:r>
              <a:rPr lang="ro-RO" dirty="0" smtClean="0"/>
              <a:t>12 - canalul rădăcinii dintelui 894 160 498 497</a:t>
            </a:r>
          </a:p>
          <a:p>
            <a:r>
              <a:rPr lang="ro-RO" dirty="0" smtClean="0"/>
              <a:t>13 - ciment 314 861 219 492</a:t>
            </a:r>
            <a:endParaRPr lang="ro-RO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281" y="835106"/>
            <a:ext cx="380047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9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76594" y="1825625"/>
            <a:ext cx="5377206" cy="4351338"/>
          </a:xfrm>
        </p:spPr>
        <p:txBody>
          <a:bodyPr>
            <a:normAutofit fontScale="85000" lnSpcReduction="10000"/>
          </a:bodyPr>
          <a:lstStyle/>
          <a:p>
            <a:r>
              <a:rPr lang="ro-RO" dirty="0" smtClean="0"/>
              <a:t>Fig. 27 Structura dintelui și a</a:t>
            </a:r>
            <a:r>
              <a:rPr lang="fr-BE" dirty="0" smtClean="0"/>
              <a:t> </a:t>
            </a:r>
            <a:r>
              <a:rPr lang="fr-BE" dirty="0" err="1" smtClean="0"/>
              <a:t>tesuturilor</a:t>
            </a:r>
            <a:r>
              <a:rPr lang="fr-BE" dirty="0" smtClean="0"/>
              <a:t> </a:t>
            </a:r>
            <a:r>
              <a:rPr lang="fr-BE" dirty="0" err="1" smtClean="0"/>
              <a:t>din</a:t>
            </a:r>
            <a:r>
              <a:rPr lang="fr-BE" dirty="0" smtClean="0"/>
              <a:t> </a:t>
            </a:r>
            <a:r>
              <a:rPr lang="ro-RO" dirty="0" smtClean="0"/>
              <a:t>împrejur:</a:t>
            </a:r>
          </a:p>
          <a:p>
            <a:r>
              <a:rPr lang="ro-RO" dirty="0" smtClean="0"/>
              <a:t>a – coroana 319 594 938 716</a:t>
            </a:r>
          </a:p>
          <a:p>
            <a:r>
              <a:rPr lang="az-Cyrl-AZ" dirty="0" smtClean="0"/>
              <a:t>б – </a:t>
            </a:r>
            <a:r>
              <a:rPr lang="ro-RO" dirty="0" smtClean="0"/>
              <a:t>rădăcină 368 549 188 794</a:t>
            </a:r>
          </a:p>
          <a:p>
            <a:r>
              <a:rPr lang="ro-RO" dirty="0" smtClean="0"/>
              <a:t>1 – fisura 546 218 319 491</a:t>
            </a:r>
          </a:p>
          <a:p>
            <a:r>
              <a:rPr lang="ro-RO" dirty="0" smtClean="0"/>
              <a:t>2 – smalțul dinților 618 374 898 161</a:t>
            </a:r>
          </a:p>
          <a:p>
            <a:r>
              <a:rPr lang="ro-RO" dirty="0" smtClean="0"/>
              <a:t>3 – dentina 548 314 819 716</a:t>
            </a:r>
          </a:p>
          <a:p>
            <a:r>
              <a:rPr lang="ro-RO" dirty="0" smtClean="0"/>
              <a:t>4 – p</a:t>
            </a:r>
            <a:r>
              <a:rPr lang="fr-BE" dirty="0" err="1" smtClean="0"/>
              <a:t>ulp</a:t>
            </a:r>
            <a:r>
              <a:rPr lang="ro-RO" dirty="0" smtClean="0"/>
              <a:t>ă 316 481 219 649</a:t>
            </a:r>
          </a:p>
          <a:p>
            <a:r>
              <a:rPr lang="ro-RO" dirty="0" smtClean="0"/>
              <a:t>5 – şanţ gingival 518 316 549 471</a:t>
            </a:r>
          </a:p>
          <a:p>
            <a:r>
              <a:rPr lang="ro-RO" dirty="0" smtClean="0"/>
              <a:t>6 – g</a:t>
            </a:r>
            <a:r>
              <a:rPr lang="fr-BE" dirty="0" err="1" smtClean="0"/>
              <a:t>ingie</a:t>
            </a:r>
            <a:r>
              <a:rPr lang="ro-RO" dirty="0" smtClean="0"/>
              <a:t> 479 168 318 517</a:t>
            </a:r>
          </a:p>
          <a:p>
            <a:r>
              <a:rPr lang="ro-RO" dirty="0" smtClean="0"/>
              <a:t>7 – parodonțiu 482 316 219 491</a:t>
            </a:r>
          </a:p>
          <a:p>
            <a:r>
              <a:rPr lang="ro-RO" dirty="0" smtClean="0"/>
              <a:t>8 – fibre nervoase 478 514 219 671</a:t>
            </a:r>
          </a:p>
          <a:p>
            <a:r>
              <a:rPr lang="ro-RO" dirty="0" smtClean="0"/>
              <a:t>9 – vase arteriale 894 378 214 316</a:t>
            </a:r>
            <a:endParaRPr lang="ro-RO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378" y="871538"/>
            <a:ext cx="367665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1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1403</TotalTime>
  <Words>2842</Words>
  <Application>Microsoft Office PowerPoint</Application>
  <PresentationFormat>Grand écran</PresentationFormat>
  <Paragraphs>365</Paragraphs>
  <Slides>47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55" baseType="lpstr">
      <vt:lpstr>Arial</vt:lpstr>
      <vt:lpstr>Corbel</vt:lpstr>
      <vt:lpstr>Gill Sans MT</vt:lpstr>
      <vt:lpstr>Harrington</vt:lpstr>
      <vt:lpstr>Impact</vt:lpstr>
      <vt:lpstr>Montserrat</vt:lpstr>
      <vt:lpstr>Segoe UI Historic</vt:lpstr>
      <vt:lpstr>Badge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Caria dentara</vt:lpstr>
      <vt:lpstr>Abcesul dentar</vt:lpstr>
      <vt:lpstr>Placa dentara-tartrul </vt:lpstr>
      <vt:lpstr>Fractura dentara</vt:lpstr>
      <vt:lpstr>Sensibilitatea dentara</vt:lpstr>
      <vt:lpstr>Durerea dentara acuta</vt:lpstr>
      <vt:lpstr>FORMULA CHIMICA A DURERII</vt:lpstr>
      <vt:lpstr>parodontoza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28</cp:revision>
  <dcterms:created xsi:type="dcterms:W3CDTF">2022-08-08T12:54:39Z</dcterms:created>
  <dcterms:modified xsi:type="dcterms:W3CDTF">2022-08-11T18:57:35Z</dcterms:modified>
</cp:coreProperties>
</file>